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2" r:id="rId2"/>
  </p:sldMasterIdLst>
  <p:notesMasterIdLst>
    <p:notesMasterId r:id="rId9"/>
  </p:notesMasterIdLst>
  <p:handoutMasterIdLst>
    <p:handoutMasterId r:id="rId10"/>
  </p:handoutMasterIdLst>
  <p:sldIdLst>
    <p:sldId id="256" r:id="rId3"/>
    <p:sldId id="295" r:id="rId4"/>
    <p:sldId id="304" r:id="rId5"/>
    <p:sldId id="306" r:id="rId6"/>
    <p:sldId id="305" r:id="rId7"/>
    <p:sldId id="297" r:id="rId8"/>
  </p:sldIdLst>
  <p:sldSz cx="9144000" cy="6858000" type="screen4x3"/>
  <p:notesSz cx="6731000" cy="9855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858A"/>
    <a:srgbClr val="F5A448"/>
    <a:srgbClr val="FFCC66"/>
    <a:srgbClr val="84B3A0"/>
    <a:srgbClr val="82AAD2"/>
    <a:srgbClr val="B6381E"/>
    <a:srgbClr val="1A4B8F"/>
    <a:srgbClr val="D9D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7" autoAdjust="0"/>
    <p:restoredTop sz="94660"/>
  </p:normalViewPr>
  <p:slideViewPr>
    <p:cSldViewPr showGuides="1">
      <p:cViewPr>
        <p:scale>
          <a:sx n="100" d="100"/>
          <a:sy n="100" d="100"/>
        </p:scale>
        <p:origin x="-294" y="-414"/>
      </p:cViewPr>
      <p:guideLst>
        <p:guide orient="horz" pos="2179"/>
        <p:guide orient="horz" pos="4145"/>
        <p:guide orient="horz" pos="1298"/>
        <p:guide orient="horz" pos="781"/>
        <p:guide orient="horz" pos="572"/>
        <p:guide orient="horz" pos="3164"/>
        <p:guide pos="2933"/>
        <p:guide pos="5620"/>
        <p:guide pos="317"/>
        <p:guide pos="4241"/>
        <p:guide pos="1628"/>
        <p:guide pos="54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1488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4E3A86-EE9C-4908-89B7-E7D4CC70BDB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3554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1538"/>
            <a:ext cx="5384800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61488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3C3E98-CED9-4E1E-A874-CAD1F2DBE24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292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2C045-DA5D-4FC1-9F77-B37E3A8E6ECA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" name="Picture 20" descr="361_150169_CH16_PPT_Titel_datu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11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609600"/>
            <a:ext cx="2074863" cy="5867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2113" y="609600"/>
            <a:ext cx="6075362" cy="5867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877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361_150169_CH16_PPT_Titel_datu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97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15561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8463" y="1963738"/>
            <a:ext cx="4071937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963738"/>
            <a:ext cx="4071938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372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822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856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853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230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546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3840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214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609600"/>
            <a:ext cx="2074863" cy="5867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2113" y="609600"/>
            <a:ext cx="6075362" cy="5867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67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082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8463" y="1963738"/>
            <a:ext cx="4071937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963738"/>
            <a:ext cx="4071938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28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02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78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95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022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1475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1" name="Picture 95" descr="361_150169_CH16_PPT_Inhalt_Allg_Balk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347663" cy="57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0" name="Picture 94" descr="361_150169_CH16_PPT_Inhalt_Allg_Kop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2113" y="609600"/>
            <a:ext cx="5019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1963738"/>
            <a:ext cx="8296275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8828088" y="6637338"/>
            <a:ext cx="26193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fld id="{223B496E-1CF0-471D-9CCE-FD09897EF0A9}" type="slidenum">
              <a:rPr lang="de-DE" altLang="de-DE" sz="1000" b="1">
                <a:solidFill>
                  <a:schemeClr val="bg2"/>
                </a:solidFill>
              </a:rPr>
              <a:pPr algn="ctr"/>
              <a:t>‹Nr.›</a:t>
            </a:fld>
            <a:endParaRPr lang="de-DE" altLang="de-DE" sz="1000" b="1" dirty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41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892175" indent="-1666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611313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068513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525713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2982913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440113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361_150169_CH16_PPT_Inhalt_Allg_Balk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347663" cy="57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1" name="Picture 3" descr="361_150169_CH16_PPT_Inhalt_Allg_Kop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2113" y="609600"/>
            <a:ext cx="542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1963738"/>
            <a:ext cx="8296275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8828088" y="6637338"/>
            <a:ext cx="26193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fld id="{99E9951B-F2DC-4D47-9CC0-F53A59925801}" type="slidenum">
              <a:rPr lang="de-DE" altLang="de-DE" sz="1000" b="1">
                <a:solidFill>
                  <a:schemeClr val="bg2"/>
                </a:solidFill>
              </a:rPr>
              <a:pPr algn="ctr"/>
              <a:t>‹Nr.›</a:t>
            </a:fld>
            <a:endParaRPr lang="de-DE" altLang="de-DE" sz="1000" b="1">
              <a:solidFill>
                <a:schemeClr val="bg2"/>
              </a:solidFill>
            </a:endParaRP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407988" y="6626225"/>
            <a:ext cx="1049337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de-DE" altLang="de-DE" sz="600"/>
              <a:t>Quelle </a:t>
            </a:r>
            <a:r>
              <a:rPr lang="de-DE" altLang="de-DE" sz="600">
                <a:cs typeface="Arial" charset="0"/>
                <a:sym typeface="Wingdings" pitchFamily="2" charset="2"/>
              </a:rPr>
              <a:t> </a:t>
            </a:r>
            <a:r>
              <a:rPr lang="de-DE" altLang="de-DE" sz="600"/>
              <a:t>TT.MM.JJ </a:t>
            </a:r>
            <a:r>
              <a:rPr lang="de-DE" altLang="de-DE" sz="600">
                <a:cs typeface="Arial" charset="0"/>
                <a:sym typeface="Wingdings" pitchFamily="2" charset="2"/>
              </a:rPr>
              <a:t></a:t>
            </a:r>
            <a:r>
              <a:rPr lang="de-DE" altLang="de-DE" sz="600"/>
              <a:t> Pfad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41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2pPr>
      <a:lvl3pPr marL="892175" indent="-166688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257300" indent="-18256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4pPr>
      <a:lvl5pPr marL="1611313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5pPr>
      <a:lvl6pPr marL="2068513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6pPr>
      <a:lvl7pPr marL="2525713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7pPr>
      <a:lvl8pPr marL="2982913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8pPr>
      <a:lvl9pPr marL="3440113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3" y="604184"/>
            <a:ext cx="2791447" cy="402291"/>
          </a:xfrm>
        </p:spPr>
        <p:txBody>
          <a:bodyPr/>
          <a:lstStyle/>
          <a:p>
            <a:r>
              <a:rPr lang="de-DE" altLang="de-DE" dirty="0" smtClean="0"/>
              <a:t>Die Welt der Chillventa</a:t>
            </a:r>
            <a:endParaRPr lang="de-DE" altLang="de-DE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463" y="1292002"/>
            <a:ext cx="8422009" cy="5161334"/>
          </a:xfrm>
        </p:spPr>
        <p:txBody>
          <a:bodyPr/>
          <a:lstStyle/>
          <a:p>
            <a:pPr marL="0" indent="0"/>
            <a:r>
              <a:rPr lang="de-DE" sz="1400" dirty="0"/>
              <a:t>Mit ihrem umfassenden Fachangebot präsentiert die Chillventa einen Querschnitt </a:t>
            </a:r>
          </a:p>
          <a:p>
            <a:pPr marL="0" indent="0"/>
            <a:r>
              <a:rPr lang="de-DE" sz="1400" dirty="0"/>
              <a:t>der Industrie, mit Komponenten, Systemen und Anwendungen für die </a:t>
            </a:r>
          </a:p>
          <a:p>
            <a:pPr marL="0" indent="0"/>
            <a:r>
              <a:rPr lang="de-DE" sz="1400" dirty="0"/>
              <a:t>Bereiche Kälte - Klima - Lüftung - Wärmepumpen.</a:t>
            </a:r>
          </a:p>
          <a:p>
            <a:pPr marL="0" indent="0"/>
            <a:endParaRPr lang="de-DE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/>
              <a:t>Kältetechnik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/>
              <a:t>Isoliertechnik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/>
              <a:t>MSR-Technik/Automation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/>
              <a:t>Klimatechnik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/>
              <a:t>Lüftung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/>
              <a:t>Wärmepumpen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/>
              <a:t>Dienstleistungen für </a:t>
            </a:r>
            <a:r>
              <a:rPr lang="de-DE" sz="1400" dirty="0" smtClean="0"/>
              <a:t>Branchen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smtClean="0"/>
              <a:t>Vereine, Verbände, Schulen, Institutionen</a:t>
            </a:r>
            <a:endParaRPr lang="de-DE" sz="1400" dirty="0"/>
          </a:p>
          <a:p>
            <a:pPr marL="0" indent="0"/>
            <a:endParaRPr lang="de-DE" sz="1400" b="1" dirty="0"/>
          </a:p>
          <a:p>
            <a:pPr marL="0" indent="0"/>
            <a:r>
              <a:rPr lang="de-DE" sz="1400" b="1" dirty="0"/>
              <a:t>Rückblick Chillventa </a:t>
            </a:r>
            <a:r>
              <a:rPr lang="de-DE" sz="1400" b="1" dirty="0" smtClean="0"/>
              <a:t>2014</a:t>
            </a:r>
            <a:endParaRPr lang="de-DE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smtClean="0"/>
              <a:t>Aussteller</a:t>
            </a:r>
            <a:r>
              <a:rPr lang="de-DE" sz="1400" dirty="0"/>
              <a:t>: 	</a:t>
            </a:r>
            <a:r>
              <a:rPr lang="de-DE" sz="1400" dirty="0" smtClean="0"/>
              <a:t>984 </a:t>
            </a:r>
            <a:r>
              <a:rPr lang="de-DE" sz="1400" dirty="0"/>
              <a:t>(</a:t>
            </a:r>
            <a:r>
              <a:rPr lang="de-DE" sz="1400" dirty="0" smtClean="0"/>
              <a:t>33% </a:t>
            </a:r>
            <a:r>
              <a:rPr lang="de-DE" sz="1400" dirty="0"/>
              <a:t>national, </a:t>
            </a:r>
            <a:r>
              <a:rPr lang="de-DE" sz="1400" dirty="0" smtClean="0"/>
              <a:t>67% </a:t>
            </a:r>
            <a:r>
              <a:rPr lang="de-DE" sz="1400" dirty="0"/>
              <a:t>international)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/>
              <a:t>Nettofläche: 	</a:t>
            </a:r>
            <a:r>
              <a:rPr lang="de-DE" sz="1400" dirty="0" smtClean="0"/>
              <a:t>37.647 </a:t>
            </a:r>
            <a:r>
              <a:rPr lang="de-DE" sz="1400" dirty="0"/>
              <a:t>m²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/>
              <a:t>Besucher: 	</a:t>
            </a:r>
            <a:r>
              <a:rPr lang="de-DE" sz="1400" dirty="0" smtClean="0"/>
              <a:t>30.585 </a:t>
            </a:r>
            <a:r>
              <a:rPr lang="de-DE" sz="1400" dirty="0"/>
              <a:t>(44% Deutschland, 56% International)</a:t>
            </a:r>
          </a:p>
          <a:p>
            <a:endParaRPr lang="de-DE" alt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3" y="604184"/>
            <a:ext cx="3645848" cy="402291"/>
          </a:xfrm>
        </p:spPr>
        <p:txBody>
          <a:bodyPr/>
          <a:lstStyle/>
          <a:p>
            <a:r>
              <a:rPr lang="de-DE" altLang="de-DE" dirty="0" smtClean="0"/>
              <a:t>Das Chillventa Fachprogramm</a:t>
            </a:r>
            <a:endParaRPr lang="de-DE" altLang="de-DE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463" y="1292002"/>
            <a:ext cx="8422009" cy="5305350"/>
          </a:xfrm>
        </p:spPr>
        <p:txBody>
          <a:bodyPr/>
          <a:lstStyle/>
          <a:p>
            <a:r>
              <a:rPr lang="de-DE" sz="1400" b="1" dirty="0" smtClean="0"/>
              <a:t>Chillventa </a:t>
            </a:r>
            <a:r>
              <a:rPr lang="de-DE" sz="1400" b="1" dirty="0" smtClean="0"/>
              <a:t>CONGRESS </a:t>
            </a:r>
            <a:r>
              <a:rPr lang="de-DE" sz="1400" b="1" dirty="0" smtClean="0"/>
              <a:t>2016: </a:t>
            </a:r>
          </a:p>
          <a:p>
            <a:r>
              <a:rPr lang="de-DE" sz="1400" dirty="0" smtClean="0"/>
              <a:t>Montag</a:t>
            </a:r>
            <a:r>
              <a:rPr lang="de-DE" sz="1400" dirty="0"/>
              <a:t>, </a:t>
            </a:r>
            <a:r>
              <a:rPr lang="de-DE" sz="1400" dirty="0" smtClean="0"/>
              <a:t>10. </a:t>
            </a:r>
            <a:r>
              <a:rPr lang="de-DE" sz="1400" dirty="0"/>
              <a:t>Oktober </a:t>
            </a:r>
          </a:p>
          <a:p>
            <a:endParaRPr lang="de-DE" sz="900" b="1" dirty="0"/>
          </a:p>
          <a:p>
            <a:pPr marL="0" indent="0" algn="just"/>
            <a:r>
              <a:rPr lang="de-DE" sz="1400" dirty="0"/>
              <a:t>Der </a:t>
            </a:r>
            <a:r>
              <a:rPr lang="de-DE" sz="1400" dirty="0" smtClean="0"/>
              <a:t>Tag vor der Chillventa </a:t>
            </a:r>
            <a:r>
              <a:rPr lang="de-DE" sz="1400" dirty="0"/>
              <a:t>steht ganz im Zeichen des Wissens. </a:t>
            </a:r>
            <a:r>
              <a:rPr lang="de-DE" sz="1400" dirty="0" smtClean="0"/>
              <a:t>Hier </a:t>
            </a:r>
            <a:r>
              <a:rPr lang="de-DE" sz="1400" dirty="0"/>
              <a:t>können sich Fachbesucher </a:t>
            </a:r>
            <a:r>
              <a:rPr lang="de-DE" sz="1400" dirty="0" smtClean="0"/>
              <a:t>aus </a:t>
            </a:r>
            <a:r>
              <a:rPr lang="de-DE" sz="1400" dirty="0"/>
              <a:t>aller Welt an einem Tag kompakt über die wichtigsten Entwicklungen zu </a:t>
            </a:r>
            <a:r>
              <a:rPr lang="de-DE" sz="1400" dirty="0" smtClean="0"/>
              <a:t> Kälte</a:t>
            </a:r>
            <a:r>
              <a:rPr lang="de-DE" sz="1400" dirty="0"/>
              <a:t>, Klima, Lüftung und Wärmepumpen informieren. </a:t>
            </a:r>
          </a:p>
          <a:p>
            <a:endParaRPr lang="de-DE" sz="1400" b="1" dirty="0" smtClean="0"/>
          </a:p>
          <a:p>
            <a:pPr algn="just"/>
            <a:r>
              <a:rPr lang="de-DE" sz="1400" b="1" dirty="0" smtClean="0"/>
              <a:t>Chillventa </a:t>
            </a:r>
            <a:r>
              <a:rPr lang="de-DE" sz="1400" b="1" dirty="0"/>
              <a:t>Fachforen </a:t>
            </a:r>
            <a:r>
              <a:rPr lang="de-DE" sz="1400" b="1" dirty="0" smtClean="0"/>
              <a:t>2016:</a:t>
            </a:r>
          </a:p>
          <a:p>
            <a:pPr algn="just"/>
            <a:r>
              <a:rPr lang="de-DE" sz="1400" dirty="0" smtClean="0"/>
              <a:t>Dienstag 11. </a:t>
            </a:r>
            <a:r>
              <a:rPr lang="de-DE" sz="1400" dirty="0"/>
              <a:t>– Donnerstag </a:t>
            </a:r>
            <a:r>
              <a:rPr lang="de-DE" sz="1400" dirty="0" smtClean="0"/>
              <a:t>13. Oktober</a:t>
            </a:r>
          </a:p>
          <a:p>
            <a:pPr algn="just"/>
            <a:endParaRPr lang="de-DE" sz="900" dirty="0"/>
          </a:p>
          <a:p>
            <a:pPr marL="0" indent="0" algn="just"/>
            <a:r>
              <a:rPr lang="de-DE" sz="1400" dirty="0" smtClean="0"/>
              <a:t>Während </a:t>
            </a:r>
            <a:r>
              <a:rPr lang="de-DE" sz="1400" dirty="0"/>
              <a:t>der Laufzeit der Chillventa stehen in den Fachforen in den Hallen </a:t>
            </a:r>
            <a:r>
              <a:rPr lang="de-DE" sz="1400" dirty="0" smtClean="0"/>
              <a:t>die </a:t>
            </a:r>
            <a:r>
              <a:rPr lang="de-DE" sz="1400" dirty="0"/>
              <a:t>neuesten Produktentwicklungen und innovative Lösungen zu den </a:t>
            </a:r>
            <a:r>
              <a:rPr lang="de-DE" sz="1400" dirty="0" smtClean="0"/>
              <a:t>Themen </a:t>
            </a:r>
            <a:r>
              <a:rPr lang="de-DE" sz="1400" dirty="0"/>
              <a:t>Energieeffizienz und Energieeinsparung im Fokus: </a:t>
            </a:r>
            <a:endParaRPr lang="de-DE" sz="1400" dirty="0" smtClean="0"/>
          </a:p>
          <a:p>
            <a:pPr algn="just"/>
            <a:r>
              <a:rPr lang="de-DE" sz="1400" dirty="0" smtClean="0"/>
              <a:t>Halle 9: Anwendungen, Ausbildung und Regelwerke</a:t>
            </a:r>
            <a:endParaRPr lang="de-DE" sz="1400" dirty="0"/>
          </a:p>
          <a:p>
            <a:pPr algn="just"/>
            <a:r>
              <a:rPr lang="de-DE" sz="1400" dirty="0"/>
              <a:t>Halle </a:t>
            </a:r>
            <a:r>
              <a:rPr lang="de-DE" sz="1400" dirty="0" smtClean="0"/>
              <a:t>7A</a:t>
            </a:r>
            <a:r>
              <a:rPr lang="de-DE" sz="1400" dirty="0"/>
              <a:t>: </a:t>
            </a:r>
            <a:r>
              <a:rPr lang="de-DE" sz="1400" dirty="0" smtClean="0"/>
              <a:t>Kältetechnik</a:t>
            </a:r>
            <a:endParaRPr lang="de-DE" sz="1400" dirty="0"/>
          </a:p>
          <a:p>
            <a:pPr algn="just"/>
            <a:r>
              <a:rPr lang="de-DE" sz="1400" dirty="0"/>
              <a:t>Halle </a:t>
            </a:r>
            <a:r>
              <a:rPr lang="de-DE" sz="1400" dirty="0" smtClean="0"/>
              <a:t>4A: Klima, Lüftung </a:t>
            </a:r>
            <a:r>
              <a:rPr lang="de-DE" sz="1400" dirty="0"/>
              <a:t>und Wärmepumpen</a:t>
            </a:r>
          </a:p>
          <a:p>
            <a:endParaRPr lang="de-DE" sz="1400" b="1" dirty="0" smtClean="0"/>
          </a:p>
          <a:p>
            <a:r>
              <a:rPr lang="de-DE" sz="1400" b="1" dirty="0" smtClean="0"/>
              <a:t>Chillventa Award 2016:</a:t>
            </a:r>
          </a:p>
          <a:p>
            <a:pPr marL="0" indent="0"/>
            <a:r>
              <a:rPr lang="de-DE" sz="1400" dirty="0"/>
              <a:t>Ausgezeichnet werden </a:t>
            </a:r>
            <a:r>
              <a:rPr lang="de-DE" sz="1400" dirty="0" smtClean="0"/>
              <a:t>Projekte von Experten-Teams aus den Kategorien Gewerbekälte, Großkälte, Klimatechnik und Wärmepumpen, </a:t>
            </a:r>
            <a:r>
              <a:rPr lang="de-DE" sz="1400" dirty="0"/>
              <a:t>die durch eine </a:t>
            </a:r>
            <a:r>
              <a:rPr lang="de-DE" sz="1400" dirty="0" smtClean="0"/>
              <a:t>beispielhafte </a:t>
            </a:r>
            <a:r>
              <a:rPr lang="de-DE" sz="1400" dirty="0" smtClean="0"/>
              <a:t>sowie </a:t>
            </a:r>
            <a:r>
              <a:rPr lang="de-DE" sz="1400" dirty="0"/>
              <a:t>über technische Standards </a:t>
            </a:r>
            <a:r>
              <a:rPr lang="de-DE" sz="1400" dirty="0" smtClean="0"/>
              <a:t>hinausgehende Zusammenarbeit</a:t>
            </a:r>
            <a:r>
              <a:rPr lang="de-DE" sz="1400" dirty="0"/>
              <a:t>, </a:t>
            </a:r>
            <a:r>
              <a:rPr lang="de-DE" sz="1400" dirty="0" smtClean="0"/>
              <a:t>Funktionalität, Energieverbrauch </a:t>
            </a:r>
            <a:r>
              <a:rPr lang="de-DE" sz="1400" dirty="0"/>
              <a:t>und technische </a:t>
            </a:r>
            <a:r>
              <a:rPr lang="de-DE" sz="1400" dirty="0" smtClean="0"/>
              <a:t>Innovation </a:t>
            </a:r>
            <a:r>
              <a:rPr lang="de-DE" sz="1400" dirty="0" smtClean="0"/>
              <a:t>besonders </a:t>
            </a:r>
            <a:r>
              <a:rPr lang="de-DE" sz="1400" dirty="0"/>
              <a:t>überzeugen.</a:t>
            </a:r>
            <a:endParaRPr lang="de-DE" sz="1400" b="1" dirty="0"/>
          </a:p>
          <a:p>
            <a:endParaRPr lang="de-DE" altLang="de-DE" sz="1400" dirty="0"/>
          </a:p>
        </p:txBody>
      </p:sp>
    </p:spTree>
    <p:extLst>
      <p:ext uri="{BB962C8B-B14F-4D97-AF65-F5344CB8AC3E}">
        <p14:creationId xmlns:p14="http://schemas.microsoft.com/office/powerpoint/2010/main" val="28194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3" y="604184"/>
            <a:ext cx="3645848" cy="402291"/>
          </a:xfrm>
        </p:spPr>
        <p:txBody>
          <a:bodyPr/>
          <a:lstStyle/>
          <a:p>
            <a:r>
              <a:rPr lang="de-DE" altLang="de-DE" dirty="0" smtClean="0"/>
              <a:t>Das Chillventa Fachprogramm</a:t>
            </a:r>
            <a:endParaRPr lang="de-DE" altLang="de-DE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463" y="1292002"/>
            <a:ext cx="8422009" cy="5161334"/>
          </a:xfrm>
        </p:spPr>
        <p:txBody>
          <a:bodyPr/>
          <a:lstStyle/>
          <a:p>
            <a:r>
              <a:rPr lang="de-DE" sz="1400" b="1" dirty="0" smtClean="0"/>
              <a:t>Sonderpräsentationen:</a:t>
            </a:r>
          </a:p>
          <a:p>
            <a:endParaRPr lang="de-DE" sz="1400" b="1" dirty="0" smtClean="0"/>
          </a:p>
          <a:p>
            <a:pPr marL="0" indent="0"/>
            <a:r>
              <a:rPr lang="de-DE" sz="1400" dirty="0"/>
              <a:t>Eingebettet ins Messegeschehen erwarten Sie Aussteller und Produkte, Neuheiten und </a:t>
            </a:r>
            <a:r>
              <a:rPr lang="de-DE" sz="1400" dirty="0" smtClean="0"/>
              <a:t>Innovationen </a:t>
            </a:r>
            <a:r>
              <a:rPr lang="de-DE" sz="1400" dirty="0"/>
              <a:t>zu ausgewählten </a:t>
            </a:r>
            <a:r>
              <a:rPr lang="de-DE" sz="1400" dirty="0" smtClean="0"/>
              <a:t>Themen:</a:t>
            </a:r>
            <a:endParaRPr lang="de-DE" sz="1400" b="1" dirty="0"/>
          </a:p>
          <a:p>
            <a:pPr marL="285750" indent="-285750">
              <a:buFontTx/>
              <a:buChar char="-"/>
            </a:pPr>
            <a:r>
              <a:rPr lang="de-DE" sz="1400" dirty="0" smtClean="0"/>
              <a:t>Energieeffiziente Rechenzentren – Nachhaltige Lösungen für die Klimatisierung</a:t>
            </a:r>
          </a:p>
          <a:p>
            <a:pPr marL="285750" indent="-285750">
              <a:buFontTx/>
              <a:buChar char="-"/>
            </a:pPr>
            <a:r>
              <a:rPr lang="de-DE" sz="1400" dirty="0" smtClean="0"/>
              <a:t>Wärmepumpen im gewerblichen und industriellen Einsatz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Energetische Inspektion von Klima- und Raumlufttechnischen Anlagen</a:t>
            </a:r>
          </a:p>
          <a:p>
            <a:pPr marL="285750" indent="-285750">
              <a:buFontTx/>
              <a:buChar char="-"/>
            </a:pPr>
            <a:endParaRPr lang="de-DE" sz="1400" dirty="0" smtClean="0"/>
          </a:p>
          <a:p>
            <a:pPr algn="just"/>
            <a:r>
              <a:rPr lang="de-DE" sz="1400" b="1" dirty="0" smtClean="0"/>
              <a:t>Rundgänge für Auszubildende:</a:t>
            </a:r>
          </a:p>
          <a:p>
            <a:pPr algn="just"/>
            <a:endParaRPr lang="de-DE" sz="1400" b="1" dirty="0" smtClean="0"/>
          </a:p>
          <a:p>
            <a:pPr marL="0" indent="0"/>
            <a:r>
              <a:rPr lang="de-DE" sz="1400" dirty="0" smtClean="0"/>
              <a:t>Seit </a:t>
            </a:r>
            <a:r>
              <a:rPr lang="de-DE" sz="1400" dirty="0"/>
              <a:t>Jahren beherrscht das Thema Fach- und Nachwuchskräftemangel </a:t>
            </a:r>
            <a:r>
              <a:rPr lang="de-DE" sz="1400" dirty="0" smtClean="0"/>
              <a:t>die Branche. </a:t>
            </a:r>
            <a:endParaRPr lang="de-DE" sz="1400" dirty="0" smtClean="0"/>
          </a:p>
          <a:p>
            <a:pPr marL="0" indent="0"/>
            <a:r>
              <a:rPr lang="de-DE" sz="1400" dirty="0" smtClean="0"/>
              <a:t>Die </a:t>
            </a:r>
            <a:r>
              <a:rPr lang="de-DE" sz="1400" dirty="0"/>
              <a:t>Lehrlinge erhalten eine Übersicht der passenden Unternehmen und laufen je nach ihrem Ausbildungsjahr und Schwerpunkten gestaffelt, über die Messe. </a:t>
            </a:r>
            <a:r>
              <a:rPr lang="de-DE" sz="1400" dirty="0" smtClean="0"/>
              <a:t>Somit können sie </a:t>
            </a:r>
            <a:r>
              <a:rPr lang="de-DE" sz="1400" dirty="0"/>
              <a:t>eigenverantwortlich ausgewählte Unternehmen </a:t>
            </a:r>
            <a:r>
              <a:rPr lang="de-DE" sz="1400" dirty="0" smtClean="0"/>
              <a:t>ansteuern</a:t>
            </a:r>
            <a:r>
              <a:rPr lang="de-DE" sz="1400" dirty="0"/>
              <a:t>, sich selbständig Informationen einholen und somit aktiv ihre Branche besser kennenlernen.</a:t>
            </a:r>
            <a:endParaRPr lang="de-DE" altLang="de-DE" sz="1400" dirty="0"/>
          </a:p>
        </p:txBody>
      </p:sp>
    </p:spTree>
    <p:extLst>
      <p:ext uri="{BB962C8B-B14F-4D97-AF65-F5344CB8AC3E}">
        <p14:creationId xmlns:p14="http://schemas.microsoft.com/office/powerpoint/2010/main" val="31842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3" y="604184"/>
            <a:ext cx="3557682" cy="402291"/>
          </a:xfrm>
        </p:spPr>
        <p:txBody>
          <a:bodyPr/>
          <a:lstStyle/>
          <a:p>
            <a:r>
              <a:rPr lang="de-DE" dirty="0"/>
              <a:t>Veranstaltungsort und Termin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5190"/>
            <a:ext cx="8352928" cy="4178146"/>
          </a:xfrm>
        </p:spPr>
      </p:pic>
      <p:sp>
        <p:nvSpPr>
          <p:cNvPr id="7" name="Rechteck 6"/>
          <p:cNvSpPr/>
          <p:nvPr/>
        </p:nvSpPr>
        <p:spPr>
          <a:xfrm>
            <a:off x="683568" y="1412776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Messezentrum Nürnberg			Öffnungszeiten</a:t>
            </a:r>
            <a:endParaRPr lang="de-DE" sz="1600" dirty="0"/>
          </a:p>
          <a:p>
            <a:r>
              <a:rPr lang="de-DE" sz="1600" dirty="0" smtClean="0"/>
              <a:t>Di</a:t>
            </a:r>
            <a:r>
              <a:rPr lang="de-DE" sz="1600" dirty="0"/>
              <a:t>. 11. – Do. </a:t>
            </a:r>
            <a:r>
              <a:rPr lang="de-DE" sz="1600" dirty="0" smtClean="0"/>
              <a:t>13.10.2016			Täglich </a:t>
            </a:r>
            <a:r>
              <a:rPr lang="de-DE" sz="1600" dirty="0"/>
              <a:t>9:00 bis 18:00 </a:t>
            </a:r>
            <a:r>
              <a:rPr lang="de-DE" sz="1600" dirty="0" smtClean="0"/>
              <a:t>Uhr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694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361_150169_CH16_PPT_Zwischenfolie_Al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>
          <a:xfrm>
            <a:off x="392113" y="609600"/>
            <a:ext cx="4383087" cy="396875"/>
          </a:xfrm>
        </p:spPr>
        <p:txBody>
          <a:bodyPr/>
          <a:lstStyle/>
          <a:p>
            <a:r>
              <a:rPr lang="de-DE" altLang="de-DE" b="0"/>
              <a:t>Vielen Dank für Ihre Aufmerksamkeit.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8888413" y="6637338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fld id="{2C324060-6389-42C3-84F3-37465746B6F2}" type="slidenum">
              <a:rPr lang="de-DE" altLang="de-DE" sz="1000" b="1">
                <a:solidFill>
                  <a:schemeClr val="bg2"/>
                </a:solidFill>
              </a:rPr>
              <a:pPr algn="ctr"/>
              <a:t>6</a:t>
            </a:fld>
            <a:endParaRPr lang="de-DE" altLang="de-DE" sz="10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lventa_2016_INT">
  <a:themeElements>
    <a:clrScheme name="1_Standarddesign 1">
      <a:dk1>
        <a:srgbClr val="000000"/>
      </a:dk1>
      <a:lt1>
        <a:srgbClr val="FFFFFF"/>
      </a:lt1>
      <a:dk2>
        <a:srgbClr val="6E9696"/>
      </a:dk2>
      <a:lt2>
        <a:srgbClr val="10575B"/>
      </a:lt2>
      <a:accent1>
        <a:srgbClr val="EA5B2F"/>
      </a:accent1>
      <a:accent2>
        <a:srgbClr val="FBB900"/>
      </a:accent2>
      <a:accent3>
        <a:srgbClr val="FFFFFF"/>
      </a:accent3>
      <a:accent4>
        <a:srgbClr val="000000"/>
      </a:accent4>
      <a:accent5>
        <a:srgbClr val="F3B5AD"/>
      </a:accent5>
      <a:accent6>
        <a:srgbClr val="E3A700"/>
      </a:accent6>
      <a:hlink>
        <a:srgbClr val="CCD226"/>
      </a:hlink>
      <a:folHlink>
        <a:srgbClr val="00AEB5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6E9696"/>
        </a:dk2>
        <a:lt2>
          <a:srgbClr val="10575B"/>
        </a:lt2>
        <a:accent1>
          <a:srgbClr val="EA5B2F"/>
        </a:accent1>
        <a:accent2>
          <a:srgbClr val="FBB900"/>
        </a:accent2>
        <a:accent3>
          <a:srgbClr val="FFFFFF"/>
        </a:accent3>
        <a:accent4>
          <a:srgbClr val="000000"/>
        </a:accent4>
        <a:accent5>
          <a:srgbClr val="F3B5AD"/>
        </a:accent5>
        <a:accent6>
          <a:srgbClr val="E3A700"/>
        </a:accent6>
        <a:hlink>
          <a:srgbClr val="CCD226"/>
        </a:hlink>
        <a:folHlink>
          <a:srgbClr val="00AE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6E9696"/>
      </a:dk2>
      <a:lt2>
        <a:srgbClr val="10575B"/>
      </a:lt2>
      <a:accent1>
        <a:srgbClr val="EA5B2F"/>
      </a:accent1>
      <a:accent2>
        <a:srgbClr val="FBB900"/>
      </a:accent2>
      <a:accent3>
        <a:srgbClr val="FFFFFF"/>
      </a:accent3>
      <a:accent4>
        <a:srgbClr val="000000"/>
      </a:accent4>
      <a:accent5>
        <a:srgbClr val="F3B5AD"/>
      </a:accent5>
      <a:accent6>
        <a:srgbClr val="E3A700"/>
      </a:accent6>
      <a:hlink>
        <a:srgbClr val="CCD226"/>
      </a:hlink>
      <a:folHlink>
        <a:srgbClr val="00AEB5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6E9696"/>
        </a:dk2>
        <a:lt2>
          <a:srgbClr val="10575B"/>
        </a:lt2>
        <a:accent1>
          <a:srgbClr val="EA5B2F"/>
        </a:accent1>
        <a:accent2>
          <a:srgbClr val="FBB900"/>
        </a:accent2>
        <a:accent3>
          <a:srgbClr val="FFFFFF"/>
        </a:accent3>
        <a:accent4>
          <a:srgbClr val="000000"/>
        </a:accent4>
        <a:accent5>
          <a:srgbClr val="F3B5AD"/>
        </a:accent5>
        <a:accent6>
          <a:srgbClr val="E3A700"/>
        </a:accent6>
        <a:hlink>
          <a:srgbClr val="CCD226"/>
        </a:hlink>
        <a:folHlink>
          <a:srgbClr val="00AE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Chillventa_2016_INT</Template>
  <TotalTime>0</TotalTime>
  <Words>314</Words>
  <Application>Microsoft Office PowerPoint</Application>
  <PresentationFormat>Bildschirmpräsentation (4:3)</PresentationFormat>
  <Paragraphs>52</Paragraphs>
  <Slides>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Chillventa_2016_INT</vt:lpstr>
      <vt:lpstr>2_Standarddesign</vt:lpstr>
      <vt:lpstr>PowerPoint-Präsentation</vt:lpstr>
      <vt:lpstr>Die Welt der Chillventa</vt:lpstr>
      <vt:lpstr>Das Chillventa Fachprogramm</vt:lpstr>
      <vt:lpstr>Das Chillventa Fachprogramm</vt:lpstr>
      <vt:lpstr>Veranstaltungsort und Termin</vt:lpstr>
      <vt:lpstr>Vielen Dank für Ihre Aufmerksamkeit.</vt:lpstr>
    </vt:vector>
  </TitlesOfParts>
  <Company>NürnbergMesse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Lübbers, Sven</dc:creator>
  <cp:lastModifiedBy>Lübbers, Sven</cp:lastModifiedBy>
  <cp:revision>13</cp:revision>
  <dcterms:created xsi:type="dcterms:W3CDTF">2016-04-07T10:02:02Z</dcterms:created>
  <dcterms:modified xsi:type="dcterms:W3CDTF">2016-04-07T13:59:53Z</dcterms:modified>
</cp:coreProperties>
</file>