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93" r:id="rId5"/>
    <p:sldId id="304" r:id="rId6"/>
    <p:sldId id="296" r:id="rId7"/>
    <p:sldId id="269" r:id="rId8"/>
    <p:sldId id="307" r:id="rId9"/>
    <p:sldId id="260" r:id="rId10"/>
    <p:sldId id="312" r:id="rId11"/>
    <p:sldId id="314" r:id="rId12"/>
    <p:sldId id="261" r:id="rId13"/>
    <p:sldId id="315" r:id="rId14"/>
    <p:sldId id="309" r:id="rId15"/>
    <p:sldId id="310" r:id="rId16"/>
    <p:sldId id="316" r:id="rId17"/>
    <p:sldId id="295" r:id="rId18"/>
    <p:sldId id="317" r:id="rId19"/>
    <p:sldId id="318" r:id="rId20"/>
    <p:sldId id="271" r:id="rId21"/>
    <p:sldId id="302" r:id="rId22"/>
    <p:sldId id="303" r:id="rId23"/>
    <p:sldId id="262" r:id="rId24"/>
    <p:sldId id="308" r:id="rId25"/>
    <p:sldId id="273" r:id="rId26"/>
    <p:sldId id="297" r:id="rId27"/>
    <p:sldId id="319" r:id="rId28"/>
    <p:sldId id="301" r:id="rId29"/>
    <p:sldId id="300" r:id="rId30"/>
    <p:sldId id="311" r:id="rId31"/>
    <p:sldId id="272" r:id="rId32"/>
    <p:sldId id="291" r:id="rId3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99"/>
    <a:srgbClr val="CCFFCC"/>
    <a:srgbClr val="92D050"/>
    <a:srgbClr val="FFCC66"/>
    <a:srgbClr val="FFCC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74388" autoAdjust="0"/>
  </p:normalViewPr>
  <p:slideViewPr>
    <p:cSldViewPr snapToGrid="0">
      <p:cViewPr varScale="1">
        <p:scale>
          <a:sx n="86" d="100"/>
          <a:sy n="86" d="100"/>
        </p:scale>
        <p:origin x="14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CFC0D-B92A-4BEA-AB61-EC9CA367419F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A02C-2B94-484E-9124-0905BB5CB9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1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CA38F-64AD-4A36-BBD4-B029692B17D1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FE28-F6F2-42A5-82CA-4CB4D87932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2174875" cy="1223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190011"/>
            <a:ext cx="5438140" cy="5495799"/>
          </a:xfrm>
        </p:spPr>
        <p:txBody>
          <a:bodyPr/>
          <a:lstStyle/>
          <a:p>
            <a:pPr marL="0" marR="0" lvl="0" indent="-68262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65362-347C-4518-B24D-D05272AC2223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9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1628775" cy="917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2628901"/>
            <a:ext cx="5438140" cy="6056908"/>
          </a:xfrm>
        </p:spPr>
        <p:txBody>
          <a:bodyPr/>
          <a:lstStyle/>
          <a:p>
            <a:pPr>
              <a:defRPr/>
            </a:pPr>
            <a:endParaRPr lang="de-DE" b="0" baseline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DF67A6-A389-481B-B621-F39CB986C7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489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94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45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1628775" cy="917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2628901"/>
            <a:ext cx="5438140" cy="6056908"/>
          </a:xfrm>
        </p:spPr>
        <p:txBody>
          <a:bodyPr/>
          <a:lstStyle/>
          <a:p>
            <a:pPr>
              <a:defRPr/>
            </a:pPr>
            <a:endParaRPr lang="de-DE" b="0" baseline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DF67A6-A389-481B-B621-F39CB986C7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7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024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7688" y="473075"/>
            <a:ext cx="1651000" cy="928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46966" y="1527465"/>
            <a:ext cx="5509589" cy="75842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600" b="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65362-347C-4518-B24D-D05272AC2223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827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51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3035300" cy="1708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605646"/>
            <a:ext cx="5438140" cy="6151418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600" dirty="0" smtClean="0">
              <a:solidFill>
                <a:srgbClr val="000000"/>
              </a:solidFill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65362-347C-4518-B24D-D05272AC2223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26062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2024063" cy="113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2678655"/>
            <a:ext cx="5438140" cy="6671085"/>
          </a:xfrm>
        </p:spPr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65362-347C-4518-B24D-D05272AC2223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2010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27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2151062" cy="121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2576946"/>
            <a:ext cx="5438140" cy="6190537"/>
          </a:xfrm>
        </p:spPr>
        <p:txBody>
          <a:bodyPr/>
          <a:lstStyle/>
          <a:p>
            <a:pPr marL="0" indent="0">
              <a:buFontTx/>
              <a:buNone/>
            </a:pPr>
            <a:endParaRPr lang="de-DE" sz="16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18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50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772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600" dirty="0" smtClean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56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1C07A-C401-41F6-8258-5C2603BE91CA}" type="slidenum">
              <a:rPr lang="de-DE" altLang="de-DE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6570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1C07A-C401-41F6-8258-5C2603BE91CA}" type="slidenum">
              <a:rPr lang="de-DE" altLang="de-DE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33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3424238" cy="1927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325091"/>
            <a:ext cx="5438140" cy="5101936"/>
          </a:xfrm>
        </p:spPr>
        <p:txBody>
          <a:bodyPr/>
          <a:lstStyle/>
          <a:p>
            <a:pPr algn="just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93C44-FF93-4EFE-9F1E-771ABD478C10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723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3639441"/>
          </a:xfrm>
        </p:spPr>
        <p:txBody>
          <a:bodyPr/>
          <a:lstStyle/>
          <a:p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2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3035300" cy="1708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3262745"/>
            <a:ext cx="5438140" cy="461356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93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6413" y="439738"/>
            <a:ext cx="1258887" cy="709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1441526"/>
            <a:ext cx="5438140" cy="73367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94762" y="9428584"/>
            <a:ext cx="3001342" cy="498055"/>
          </a:xfrm>
        </p:spPr>
        <p:txBody>
          <a:bodyPr/>
          <a:lstStyle/>
          <a:p>
            <a:fld id="{F22A206C-75BE-4715-BDF4-2FE68F9A16A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81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11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2338388" cy="13160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2758441"/>
            <a:ext cx="5438140" cy="6832368"/>
          </a:xfrm>
        </p:spPr>
        <p:txBody>
          <a:bodyPr/>
          <a:lstStyle/>
          <a:p>
            <a:endParaRPr lang="de-DE" sz="1600" dirty="0" smtClean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93C44-FF93-4EFE-9F1E-771ABD478C10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3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FE28-F6F2-42A5-82CA-4CB4D87932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43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7613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546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2793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fld id="{13EF3A68-DF76-424A-AAB4-7E4BF8B2BFE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31734" y="6540500"/>
            <a:ext cx="4076700" cy="304800"/>
          </a:xfr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r>
              <a:rPr lang="de-DE" altLang="de-DE" smtClean="0"/>
              <a:t>Risikoorientierte Bearbeitung heute und in Zukunft</a:t>
            </a:r>
            <a:endParaRPr lang="de-DE" alt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r>
              <a:rPr lang="de-DE" smtClean="0"/>
              <a:t>09.12.2020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1252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6399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366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8595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8149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429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92487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133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0175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1432-8948-4EE8-B91A-1C9A2F20612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54BC-2209-4D82-8F63-41AEE6933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2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MdF PowerPoit Balken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2034"/>
            <a:ext cx="12202584" cy="3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5400" y="6540500"/>
            <a:ext cx="25315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B93A33-0123-4D25-B38F-69E0FDB473E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31734" y="6540500"/>
            <a:ext cx="42693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 smtClean="0"/>
              <a:t>Risikoorientierte Bearbeitung heute und in Zukunft</a:t>
            </a: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4934" y="6536267"/>
            <a:ext cx="28151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09.12.2020</a:t>
            </a:r>
            <a:endParaRPr lang="de-DE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12234" y="1045634"/>
            <a:ext cx="10979151" cy="42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pic>
        <p:nvPicPr>
          <p:cNvPr id="1031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8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MS PGothic" pitchFamily="34" charset="-128"/>
          <a:cs typeface="ＭＳ Ｐゴシック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ＭＳ Ｐゴシック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ＭＳ Ｐゴシック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ＭＳ Ｐゴシック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rgbClr val="013483"/>
          </a:solidFill>
          <a:latin typeface="Arial" charset="0"/>
          <a:ea typeface="ＭＳ Ｐゴシック" charset="0"/>
        </a:defRPr>
      </a:lvl9pPr>
    </p:titleStyle>
    <p:bodyStyle>
      <a:lvl1pPr marL="457189" indent="-457189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1066773" indent="-457189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panose="02020603050405020304" pitchFamily="18" charset="0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676358" indent="-457189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" panose="02020603050405020304" pitchFamily="18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2285943" indent="-457189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panose="02020603050405020304" pitchFamily="18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4pPr>
      <a:lvl5pPr marL="2895528" indent="-457189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panose="02020603050405020304" pitchFamily="18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5pPr>
      <a:lvl6pPr marL="3505112" indent="-457189" algn="l" rtl="0" fontAlgn="base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133">
          <a:solidFill>
            <a:schemeClr val="tx1"/>
          </a:solidFill>
          <a:latin typeface="+mn-lt"/>
          <a:ea typeface="+mn-ea"/>
        </a:defRPr>
      </a:lvl6pPr>
      <a:lvl7pPr marL="4114697" indent="-457189" algn="l" rtl="0" fontAlgn="base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133">
          <a:solidFill>
            <a:schemeClr val="tx1"/>
          </a:solidFill>
          <a:latin typeface="+mn-lt"/>
          <a:ea typeface="+mn-ea"/>
        </a:defRPr>
      </a:lvl7pPr>
      <a:lvl8pPr marL="4724282" indent="-457189" algn="l" rtl="0" fontAlgn="base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133">
          <a:solidFill>
            <a:schemeClr val="tx1"/>
          </a:solidFill>
          <a:latin typeface="+mn-lt"/>
          <a:ea typeface="+mn-ea"/>
        </a:defRPr>
      </a:lvl8pPr>
      <a:lvl9pPr marL="5333867" indent="-457189" algn="l" rtl="0" fontAlgn="base">
        <a:lnSpc>
          <a:spcPct val="80000"/>
        </a:lnSpc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1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ndsteuer.brandenburg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rundsteuer@mdfe.brandenburg.de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239349" y="1882997"/>
            <a:ext cx="11582400" cy="197610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5333" dirty="0"/>
              <a:t>Grundsteuerreform</a:t>
            </a:r>
            <a:r>
              <a:rPr lang="de-DE" altLang="de-DE" sz="5333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altLang="de-DE" sz="5333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426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altLang="de-DE" sz="426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sz="3733" dirty="0" smtClean="0"/>
              <a:t>Informationsveranstaltung der </a:t>
            </a:r>
            <a:r>
              <a:rPr lang="de-DE" altLang="de-DE" sz="3733" dirty="0" err="1" smtClean="0"/>
              <a:t>StBK</a:t>
            </a:r>
            <a:r>
              <a:rPr lang="de-DE" altLang="de-DE" sz="3733" dirty="0" smtClean="0"/>
              <a:t> Brandenburg</a:t>
            </a:r>
            <a:endParaRPr lang="de-DE" altLang="de-DE" sz="3733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</a:t>
            </a:r>
            <a:r>
              <a:rPr kumimoji="0" lang="de-DE" altLang="de-DE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71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000" kern="1200" dirty="0"/>
              <a:t>Bewertung des Grundvermögens</a:t>
            </a:r>
            <a:br>
              <a:rPr lang="de-DE" altLang="de-DE" sz="3000" kern="1200" dirty="0"/>
            </a:br>
            <a:r>
              <a:rPr lang="de-DE" altLang="de-DE" sz="3000" kern="1200" dirty="0" smtClean="0"/>
              <a:t>Bebaute </a:t>
            </a:r>
            <a:r>
              <a:rPr lang="de-DE" altLang="de-DE" sz="3000" kern="1200" dirty="0"/>
              <a:t>Grundstücke - Bemessungsgrundlage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143432"/>
            <a:ext cx="10972800" cy="398273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Ertragswertverfahren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67" dirty="0">
                <a:latin typeface="Arial Narrow" panose="020B0606020202030204" pitchFamily="34" charset="0"/>
                <a:cs typeface="ＭＳ Ｐゴシック" charset="0"/>
              </a:rPr>
              <a:t>Einfamilienhäuser, Zweifamilienhäuser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67" dirty="0">
                <a:latin typeface="Arial Narrow" panose="020B0606020202030204" pitchFamily="34" charset="0"/>
                <a:cs typeface="ＭＳ Ｐゴシック" charset="0"/>
              </a:rPr>
              <a:t>Mietwohngrundstücke, Wohnungseigentum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Sachwertverfahren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67" dirty="0">
                <a:latin typeface="Arial Narrow" panose="020B0606020202030204" pitchFamily="34" charset="0"/>
                <a:cs typeface="ＭＳ Ｐゴシック" charset="0"/>
              </a:rPr>
              <a:t>Geschäftsgrundstücke (gewerbliche Nutzung &gt; 80 %)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67" dirty="0">
                <a:latin typeface="Arial Narrow" panose="020B0606020202030204" pitchFamily="34" charset="0"/>
                <a:cs typeface="ＭＳ Ｐゴシック" charset="0"/>
              </a:rPr>
              <a:t>Gemischt genutzte Grundstücke (20 % &lt; gewerbliche Nutzung &lt; 80 %)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667" dirty="0">
                <a:latin typeface="Arial Narrow" panose="020B0606020202030204" pitchFamily="34" charset="0"/>
                <a:cs typeface="ＭＳ Ｐゴシック" charset="0"/>
              </a:rPr>
              <a:t>Teileigentum und sonstige bebaute Grundstücke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978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23391" y="2241755"/>
            <a:ext cx="11109899" cy="3489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Belegenheit </a:t>
            </a:r>
            <a:r>
              <a:rPr lang="de-DE" altLang="de-DE" sz="2667" dirty="0">
                <a:latin typeface="Arial Narrow" panose="020B0606020202030204" pitchFamily="34" charset="0"/>
              </a:rPr>
              <a:t>des Grundstücks (Adresse, Gemarkung, Flur, Flurstück)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Grundstücksart </a:t>
            </a:r>
            <a:endParaRPr lang="de-DE" altLang="de-DE" sz="2667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Grundstücksgröße </a:t>
            </a:r>
            <a:r>
              <a:rPr lang="de-DE" altLang="de-DE" sz="2667" dirty="0">
                <a:latin typeface="Arial Narrow" panose="020B0606020202030204" pitchFamily="34" charset="0"/>
              </a:rPr>
              <a:t>in m² 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und Bodenrichtwert auf den 1. Januar 2022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Miteigentumsanteil (bei Wohnungseigentum)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Baujahr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>
                <a:latin typeface="Arial Narrow" panose="020B0606020202030204" pitchFamily="34" charset="0"/>
              </a:rPr>
              <a:t>Anzahl der Wohnungen + 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Garagen, Wohn-/ Nutzfläche</a:t>
            </a:r>
            <a:endParaRPr lang="de-DE" altLang="de-DE" sz="2667" dirty="0">
              <a:latin typeface="Arial Narrow" panose="020B0606020202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523" y="1141644"/>
            <a:ext cx="11679767" cy="4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 algn="ctr" eaLnBrk="1" hangingPunct="1">
              <a:defRPr/>
            </a:pPr>
            <a:r>
              <a:rPr lang="de-DE" altLang="de-DE" sz="3000" b="1" dirty="0">
                <a:solidFill>
                  <a:srgbClr val="013483"/>
                </a:solidFill>
                <a:latin typeface="+mj-lt"/>
                <a:ea typeface="MS PGothic" pitchFamily="34" charset="-128"/>
                <a:cs typeface="ＭＳ Ｐゴシック" charset="0"/>
              </a:rPr>
              <a:t>Notwendige Angaben durch Steuerpflichtige </a:t>
            </a:r>
            <a:endParaRPr lang="de-DE" altLang="de-DE" sz="3000" b="1" dirty="0" smtClean="0">
              <a:solidFill>
                <a:srgbClr val="013483"/>
              </a:solidFill>
              <a:latin typeface="+mj-lt"/>
              <a:ea typeface="MS PGothic" pitchFamily="34" charset="-128"/>
              <a:cs typeface="ＭＳ Ｐゴシック" charset="0"/>
            </a:endParaRPr>
          </a:p>
          <a:p>
            <a:pPr lvl="0" algn="ctr" eaLnBrk="1" hangingPunct="1">
              <a:defRPr/>
            </a:pPr>
            <a:r>
              <a:rPr lang="de-DE" altLang="de-DE" sz="3000" b="1" dirty="0" smtClean="0">
                <a:solidFill>
                  <a:srgbClr val="013483"/>
                </a:solidFill>
                <a:latin typeface="+mj-lt"/>
                <a:ea typeface="MS PGothic" pitchFamily="34" charset="-128"/>
                <a:cs typeface="ＭＳ Ｐゴシック" charset="0"/>
              </a:rPr>
              <a:t>Grundsteuer B – Ertragswertverfahren §§ 252 ff. BewG </a:t>
            </a:r>
            <a:endParaRPr lang="de-DE" altLang="de-DE" sz="3000" b="1" dirty="0">
              <a:solidFill>
                <a:srgbClr val="013483"/>
              </a:solidFill>
              <a:latin typeface="+mj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11</a:t>
            </a:r>
            <a:endParaRPr lang="de-DE" alt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37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000" kern="1200" dirty="0"/>
              <a:t>Bewertung des </a:t>
            </a:r>
            <a:r>
              <a:rPr lang="de-DE" altLang="de-DE" sz="3000" kern="1200" dirty="0" smtClean="0"/>
              <a:t>Grundvermögens - Ertragswertverfahren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7" name="Grafik 6" title="Ertragswertverfahren (schematische Darstellung)"/>
          <p:cNvPicPr/>
          <p:nvPr/>
        </p:nvPicPr>
        <p:blipFill rotWithShape="1">
          <a:blip r:embed="rId3"/>
          <a:srcRect b="19785"/>
          <a:stretch/>
        </p:blipFill>
        <p:spPr bwMode="auto">
          <a:xfrm>
            <a:off x="3747621" y="1581964"/>
            <a:ext cx="4123101" cy="469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2234" y="3274141"/>
            <a:ext cx="3573069" cy="1035115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de-DE" sz="2667" dirty="0" smtClean="0">
                <a:latin typeface="Arial Narrow" panose="020B0606020202030204" pitchFamily="34" charset="0"/>
              </a:rPr>
              <a:t>Auszug Koordinierte Ländererlasse Veröffentlichung im </a:t>
            </a:r>
            <a:r>
              <a:rPr lang="de-DE" altLang="de-DE" sz="2667" dirty="0" err="1" smtClean="0">
                <a:latin typeface="Arial Narrow" panose="020B0606020202030204" pitchFamily="34" charset="0"/>
              </a:rPr>
              <a:t>BStBl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 I 2021 S. 2334</a:t>
            </a:r>
            <a:endParaRPr lang="de-DE" sz="2667" dirty="0">
              <a:latin typeface="Arial Narrow" panose="020B0606020202030204" pitchFamily="34" charset="0"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pic>
        <p:nvPicPr>
          <p:cNvPr id="9" name="Grafik 8" title="Ertragswertverfahren (schematische Darstellung)"/>
          <p:cNvPicPr/>
          <p:nvPr/>
        </p:nvPicPr>
        <p:blipFill rotWithShape="1">
          <a:blip r:embed="rId3"/>
          <a:srcRect t="76700" b="1909"/>
          <a:stretch/>
        </p:blipFill>
        <p:spPr bwMode="auto">
          <a:xfrm>
            <a:off x="8136537" y="5183851"/>
            <a:ext cx="3664632" cy="1097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8553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kern="1200" dirty="0"/>
              <a:t>Rohertrag</a:t>
            </a:r>
            <a:r>
              <a:rPr lang="de-DE" sz="3000" kern="1200" dirty="0" smtClean="0"/>
              <a:t> – </a:t>
            </a:r>
            <a:r>
              <a:rPr lang="de-DE" sz="2400" kern="1200" dirty="0" smtClean="0"/>
              <a:t>Durchschnittliche Nettokaltmiete </a:t>
            </a:r>
            <a:r>
              <a:rPr lang="de-DE" sz="2400" kern="1200" smtClean="0"/>
              <a:t>Land Brandenburg</a:t>
            </a:r>
            <a:endParaRPr lang="de-DE" sz="3000" kern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0683"/>
              </p:ext>
            </p:extLst>
          </p:nvPr>
        </p:nvGraphicFramePr>
        <p:xfrm>
          <a:off x="512234" y="2507225"/>
          <a:ext cx="10979151" cy="3923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831">
                  <a:extLst>
                    <a:ext uri="{9D8B030D-6E8A-4147-A177-3AD203B41FA5}">
                      <a16:colId xmlns:a16="http://schemas.microsoft.com/office/drawing/2014/main" val="4034841649"/>
                    </a:ext>
                  </a:extLst>
                </a:gridCol>
                <a:gridCol w="2683791">
                  <a:extLst>
                    <a:ext uri="{9D8B030D-6E8A-4147-A177-3AD203B41FA5}">
                      <a16:colId xmlns:a16="http://schemas.microsoft.com/office/drawing/2014/main" val="1277325676"/>
                    </a:ext>
                  </a:extLst>
                </a:gridCol>
                <a:gridCol w="975925">
                  <a:extLst>
                    <a:ext uri="{9D8B030D-6E8A-4147-A177-3AD203B41FA5}">
                      <a16:colId xmlns:a16="http://schemas.microsoft.com/office/drawing/2014/main" val="601602779"/>
                    </a:ext>
                  </a:extLst>
                </a:gridCol>
                <a:gridCol w="1219906">
                  <a:extLst>
                    <a:ext uri="{9D8B030D-6E8A-4147-A177-3AD203B41FA5}">
                      <a16:colId xmlns:a16="http://schemas.microsoft.com/office/drawing/2014/main" val="843977535"/>
                    </a:ext>
                  </a:extLst>
                </a:gridCol>
                <a:gridCol w="1219906">
                  <a:extLst>
                    <a:ext uri="{9D8B030D-6E8A-4147-A177-3AD203B41FA5}">
                      <a16:colId xmlns:a16="http://schemas.microsoft.com/office/drawing/2014/main" val="636320887"/>
                    </a:ext>
                  </a:extLst>
                </a:gridCol>
                <a:gridCol w="1307487">
                  <a:extLst>
                    <a:ext uri="{9D8B030D-6E8A-4147-A177-3AD203B41FA5}">
                      <a16:colId xmlns:a16="http://schemas.microsoft.com/office/drawing/2014/main" val="3207769711"/>
                    </a:ext>
                  </a:extLst>
                </a:gridCol>
                <a:gridCol w="1376305">
                  <a:extLst>
                    <a:ext uri="{9D8B030D-6E8A-4147-A177-3AD203B41FA5}">
                      <a16:colId xmlns:a16="http://schemas.microsoft.com/office/drawing/2014/main" val="2487240592"/>
                    </a:ext>
                  </a:extLst>
                </a:gridCol>
              </a:tblGrid>
              <a:tr h="274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solidFill>
                            <a:schemeClr val="tx1"/>
                          </a:solidFill>
                          <a:effectLst/>
                        </a:rPr>
                        <a:t>Gebäudeart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Wohnfläche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solidFill>
                            <a:schemeClr val="tx1"/>
                          </a:solidFill>
                          <a:effectLst/>
                        </a:rPr>
                        <a:t>Baujahr des Gebäudes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94673"/>
                  </a:ext>
                </a:extLst>
              </a:tr>
              <a:tr h="585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bis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1948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1949-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1978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1979-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1990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1991-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ab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2001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58917111"/>
                  </a:ext>
                </a:extLst>
              </a:tr>
              <a:tr h="10545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Einfamilienhaus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unter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von 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bis unter 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und mehr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8,34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7,31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6,47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6,71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6,39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7,28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6,88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6,62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10,66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9,26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8,07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12,20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9,75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10,09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79697284"/>
                  </a:ext>
                </a:extLst>
              </a:tr>
              <a:tr h="1004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Zweifamilienhaus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unter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von 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bis unter 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und mehr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7,50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5,50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7,17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5,31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4,73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7,10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5,32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4,75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8,79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6,72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6,36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9,68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8,28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7,96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45726524"/>
                  </a:ext>
                </a:extLst>
              </a:tr>
              <a:tr h="1004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Mietwohngrundstück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unter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von 60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bis unter 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100 m</a:t>
                      </a:r>
                      <a:r>
                        <a:rPr lang="de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und mehr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7,45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5,88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5,92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7,11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5,49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4,98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5,63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5,24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9,13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7,07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6,58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11,94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8,61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8,61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2725706"/>
                  </a:ext>
                </a:extLst>
              </a:tr>
            </a:tbl>
          </a:graphicData>
        </a:graphic>
      </p:graphicFrame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09600" y="1671894"/>
            <a:ext cx="10972800" cy="321473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Anlage 39.I zu 254 BewG (Für Wohnungseigentum gelten die Nettokaltmieten für Mietwohngrundstücke)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250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kern="1200" dirty="0" smtClean="0"/>
              <a:t>Zusätzliche Differenzierung nach Mietniveaustufen</a:t>
            </a:r>
            <a:endParaRPr lang="de-DE" sz="3000" kern="1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71894"/>
            <a:ext cx="10972800" cy="321473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Ab- </a:t>
            </a:r>
            <a:r>
              <a:rPr lang="de-DE" sz="2400" dirty="0" smtClean="0">
                <a:latin typeface="Arial Narrow" panose="020B0606020202030204" pitchFamily="34" charset="0"/>
              </a:rPr>
              <a:t>und Zuschläge von der durchschnittlichen Nettokaltmiete; in BB Stufe 1 bis 5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Zuordnung der Gemeinden zu den einzelnen Mietniveaustufen erfolgt auf Grundlage </a:t>
            </a:r>
            <a:r>
              <a:rPr lang="de-DE" sz="2400" dirty="0" smtClean="0">
                <a:latin typeface="Arial Narrow" panose="020B0606020202030204" pitchFamily="34" charset="0"/>
              </a:rPr>
              <a:t>§12 </a:t>
            </a:r>
            <a:r>
              <a:rPr lang="de-DE" sz="2400" dirty="0">
                <a:latin typeface="Arial Narrow" panose="020B0606020202030204" pitchFamily="34" charset="0"/>
              </a:rPr>
              <a:t>Wohngeldgesetz </a:t>
            </a:r>
            <a:r>
              <a:rPr lang="de-DE" sz="2400" dirty="0" err="1">
                <a:latin typeface="Arial Narrow" panose="020B0606020202030204" pitchFamily="34" charset="0"/>
              </a:rPr>
              <a:t>i.V.m</a:t>
            </a:r>
            <a:r>
              <a:rPr lang="de-DE" sz="2400" dirty="0">
                <a:latin typeface="Arial Narrow" panose="020B0606020202030204" pitchFamily="34" charset="0"/>
              </a:rPr>
              <a:t>. Absatz 3 und Wohngeldverordnung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Anlage </a:t>
            </a:r>
            <a:r>
              <a:rPr lang="de-DE" sz="2400" dirty="0" smtClean="0">
                <a:latin typeface="Arial Narrow" panose="020B0606020202030204" pitchFamily="34" charset="0"/>
              </a:rPr>
              <a:t>39.II zu § 254 BewG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63838"/>
              </p:ext>
            </p:extLst>
          </p:nvPr>
        </p:nvGraphicFramePr>
        <p:xfrm>
          <a:off x="2309488" y="3480621"/>
          <a:ext cx="7573023" cy="28611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20004">
                  <a:extLst>
                    <a:ext uri="{9D8B030D-6E8A-4147-A177-3AD203B41FA5}">
                      <a16:colId xmlns:a16="http://schemas.microsoft.com/office/drawing/2014/main" val="808968727"/>
                    </a:ext>
                  </a:extLst>
                </a:gridCol>
                <a:gridCol w="3853019">
                  <a:extLst>
                    <a:ext uri="{9D8B030D-6E8A-4147-A177-3AD203B41FA5}">
                      <a16:colId xmlns:a16="http://schemas.microsoft.com/office/drawing/2014/main" val="2859826098"/>
                    </a:ext>
                  </a:extLst>
                </a:gridCol>
              </a:tblGrid>
              <a:tr h="3338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Stufe </a:t>
                      </a:r>
                      <a:r>
                        <a:rPr lang="de-DE" sz="1100" b="1" dirty="0" smtClean="0">
                          <a:effectLst/>
                        </a:rPr>
                        <a:t>1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   </a:t>
                      </a:r>
                      <a:r>
                        <a:rPr lang="de-DE" sz="1100" b="1" dirty="0" smtClean="0">
                          <a:effectLst/>
                        </a:rPr>
                        <a:t> </a:t>
                      </a:r>
                      <a:r>
                        <a:rPr lang="de-DE" sz="1100" b="1" dirty="0">
                          <a:effectLst/>
                        </a:rPr>
                        <a:t>- </a:t>
                      </a:r>
                      <a:r>
                        <a:rPr lang="de-DE" sz="1100" b="1" dirty="0" smtClean="0">
                          <a:effectLst/>
                        </a:rPr>
                        <a:t>20,0 </a:t>
                      </a:r>
                      <a:r>
                        <a:rPr lang="de-DE" sz="1100" b="1" dirty="0">
                          <a:effectLst/>
                        </a:rPr>
                        <a:t>%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04148177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Stufe </a:t>
                      </a:r>
                      <a:r>
                        <a:rPr lang="de-DE" sz="1100" b="1" dirty="0" smtClean="0">
                          <a:effectLst/>
                        </a:rPr>
                        <a:t>2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  </a:t>
                      </a:r>
                      <a:r>
                        <a:rPr lang="de-DE" sz="1100" b="1" baseline="0" dirty="0" smtClean="0">
                          <a:effectLst/>
                        </a:rPr>
                        <a:t> </a:t>
                      </a:r>
                      <a:r>
                        <a:rPr lang="de-DE" sz="1100" b="1" dirty="0" smtClean="0">
                          <a:effectLst/>
                        </a:rPr>
                        <a:t> </a:t>
                      </a:r>
                      <a:r>
                        <a:rPr lang="de-DE" sz="1100" b="1" dirty="0">
                          <a:effectLst/>
                        </a:rPr>
                        <a:t>- </a:t>
                      </a:r>
                      <a:r>
                        <a:rPr lang="de-DE" sz="1100" b="1" dirty="0" smtClean="0">
                          <a:effectLst/>
                        </a:rPr>
                        <a:t>10,0 </a:t>
                      </a:r>
                      <a:r>
                        <a:rPr lang="de-DE" sz="1100" b="1" dirty="0">
                          <a:effectLst/>
                        </a:rPr>
                        <a:t>%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43328567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Stufe </a:t>
                      </a:r>
                      <a:r>
                        <a:rPr lang="de-DE" sz="1100" b="1" dirty="0" smtClean="0">
                          <a:effectLst/>
                        </a:rPr>
                        <a:t>3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  </a:t>
                      </a:r>
                      <a:r>
                        <a:rPr lang="de-DE" sz="1100" b="1" dirty="0" smtClean="0">
                          <a:effectLst/>
                        </a:rPr>
                        <a:t> </a:t>
                      </a:r>
                      <a:r>
                        <a:rPr lang="de-DE" sz="1100" b="1" dirty="0">
                          <a:effectLst/>
                        </a:rPr>
                        <a:t>+/- 0 %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207278352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Stufe </a:t>
                      </a:r>
                      <a:r>
                        <a:rPr lang="de-DE" sz="1100" b="1" dirty="0" smtClean="0">
                          <a:effectLst/>
                        </a:rPr>
                        <a:t>4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effectLst/>
                        </a:rPr>
                        <a:t>  </a:t>
                      </a:r>
                      <a:r>
                        <a:rPr lang="de-DE" sz="1100" b="1" dirty="0">
                          <a:effectLst/>
                        </a:rPr>
                        <a:t>+ </a:t>
                      </a:r>
                      <a:r>
                        <a:rPr lang="de-DE" sz="1100" b="1" dirty="0" smtClean="0">
                          <a:effectLst/>
                        </a:rPr>
                        <a:t>10,0 </a:t>
                      </a:r>
                      <a:r>
                        <a:rPr lang="de-DE" sz="1100" b="1" dirty="0">
                          <a:effectLst/>
                        </a:rPr>
                        <a:t>%</a:t>
                      </a:r>
                      <a:endParaRPr lang="de-DE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0174588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kern="1200" dirty="0" smtClean="0">
                          <a:effectLst/>
                        </a:rPr>
                        <a:t>Stufe</a:t>
                      </a:r>
                      <a:r>
                        <a:rPr lang="de-DE" sz="1100" b="1" kern="1200" baseline="0" dirty="0" smtClean="0">
                          <a:effectLst/>
                        </a:rPr>
                        <a:t> 5</a:t>
                      </a: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kern="1200" dirty="0" smtClean="0">
                          <a:effectLst/>
                        </a:rPr>
                        <a:t>+ 20,0 %</a:t>
                      </a: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88574068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effectLst/>
                        </a:rPr>
                        <a:t>Stufe</a:t>
                      </a:r>
                      <a:r>
                        <a:rPr lang="de-DE" sz="1100" b="1" baseline="0" dirty="0" smtClean="0">
                          <a:effectLst/>
                        </a:rPr>
                        <a:t> 6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effectLst/>
                        </a:rPr>
                        <a:t>+30,0 %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1431980"/>
                  </a:ext>
                </a:extLst>
              </a:tr>
              <a:tr h="421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effectLst/>
                        </a:rPr>
                        <a:t>Stufe 7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05355" algn="l"/>
                        </a:tabLst>
                      </a:pPr>
                      <a:r>
                        <a:rPr lang="de-DE" sz="1100" b="1" dirty="0" smtClean="0">
                          <a:effectLst/>
                        </a:rPr>
                        <a:t>+ 40,0 % </a:t>
                      </a:r>
                      <a:endParaRPr lang="de-DE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8991543"/>
                  </a:ext>
                </a:extLst>
              </a:tr>
            </a:tbl>
          </a:graphicData>
        </a:graphic>
      </p:graphicFrame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94590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Erklärungsvordrucke </a:t>
            </a:r>
            <a:r>
              <a:rPr lang="de-DE" sz="3000" dirty="0" smtClean="0"/>
              <a:t>- Ertragswertverfahren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12234" y="6120266"/>
            <a:ext cx="10972800" cy="3349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altLang="de-DE" sz="2667" dirty="0" smtClean="0">
                <a:latin typeface="Arial Narrow" panose="020B0606020202030204" pitchFamily="34" charset="0"/>
              </a:rPr>
              <a:t>Veröffentlichung im </a:t>
            </a:r>
            <a:r>
              <a:rPr lang="de-DE" altLang="de-DE" sz="2667" dirty="0" err="1" smtClean="0">
                <a:latin typeface="Arial Narrow" panose="020B0606020202030204" pitchFamily="34" charset="0"/>
              </a:rPr>
              <a:t>BStBl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 I 2021 S. 2391</a:t>
            </a:r>
            <a:endParaRPr lang="de-DE" sz="2667" dirty="0"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3" t="17681" r="13144" b="25106"/>
          <a:stretch/>
        </p:blipFill>
        <p:spPr>
          <a:xfrm>
            <a:off x="536337" y="1640092"/>
            <a:ext cx="4006634" cy="38218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61644" t="10987" r="17991" b="10441"/>
          <a:stretch/>
        </p:blipFill>
        <p:spPr>
          <a:xfrm>
            <a:off x="7785100" y="1640092"/>
            <a:ext cx="3429302" cy="3821883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584269" y="5463332"/>
            <a:ext cx="3619500" cy="496215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Erklärung zur Feststellung des Grundsteuerwerts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594902" y="5463332"/>
            <a:ext cx="3619500" cy="496215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Anlage Grundstück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3314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23391" y="2241755"/>
            <a:ext cx="11109899" cy="3489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Belegenheit </a:t>
            </a:r>
            <a:r>
              <a:rPr lang="de-DE" altLang="de-DE" sz="2667" dirty="0">
                <a:latin typeface="Arial Narrow" panose="020B0606020202030204" pitchFamily="34" charset="0"/>
              </a:rPr>
              <a:t>des Grundstücks (Adresse, Gemarkung, Flur, Flurstück)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Grundstücksart </a:t>
            </a:r>
            <a:endParaRPr lang="de-DE" altLang="de-DE" sz="2667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Grundstücksgröße </a:t>
            </a:r>
            <a:r>
              <a:rPr lang="de-DE" altLang="de-DE" sz="2667" dirty="0">
                <a:latin typeface="Arial Narrow" panose="020B0606020202030204" pitchFamily="34" charset="0"/>
              </a:rPr>
              <a:t>in m² 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und Bodenrichtwert auf den 1. Januar 2022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Gebäudeart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Bruttogrundfläche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667" dirty="0" smtClean="0">
                <a:latin typeface="Arial Narrow" panose="020B0606020202030204" pitchFamily="34" charset="0"/>
              </a:rPr>
              <a:t>Baujahr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523" y="1141644"/>
            <a:ext cx="11679767" cy="4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 algn="ctr" eaLnBrk="1" hangingPunct="1">
              <a:defRPr/>
            </a:pPr>
            <a:r>
              <a:rPr lang="de-DE" altLang="de-DE" sz="3000" b="1" dirty="0">
                <a:solidFill>
                  <a:srgbClr val="013483"/>
                </a:solidFill>
                <a:latin typeface="+mj-lt"/>
                <a:ea typeface="MS PGothic" pitchFamily="34" charset="-128"/>
                <a:cs typeface="ＭＳ Ｐゴシック" charset="0"/>
              </a:rPr>
              <a:t>Notwendige Angaben durch Steuerpflichtige </a:t>
            </a:r>
            <a:endParaRPr lang="de-DE" altLang="de-DE" sz="3000" b="1" dirty="0" smtClean="0">
              <a:solidFill>
                <a:srgbClr val="013483"/>
              </a:solidFill>
              <a:latin typeface="+mj-lt"/>
              <a:ea typeface="MS PGothic" pitchFamily="34" charset="-128"/>
              <a:cs typeface="ＭＳ Ｐゴシック" charset="0"/>
            </a:endParaRPr>
          </a:p>
          <a:p>
            <a:pPr lvl="0" algn="ctr" eaLnBrk="1" hangingPunct="1">
              <a:defRPr/>
            </a:pPr>
            <a:r>
              <a:rPr lang="de-DE" altLang="de-DE" sz="3000" b="1" dirty="0" smtClean="0">
                <a:solidFill>
                  <a:srgbClr val="013483"/>
                </a:solidFill>
                <a:latin typeface="+mj-lt"/>
                <a:ea typeface="MS PGothic" pitchFamily="34" charset="-128"/>
                <a:cs typeface="ＭＳ Ｐゴシック" charset="0"/>
              </a:rPr>
              <a:t>Grundsteuer B – Sachwertverfahren §§ 258 ff. BewG </a:t>
            </a:r>
            <a:endParaRPr lang="de-DE" altLang="de-DE" sz="3000" b="1" dirty="0">
              <a:solidFill>
                <a:srgbClr val="013483"/>
              </a:solidFill>
              <a:latin typeface="+mj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16</a:t>
            </a:r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69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000" kern="1200" dirty="0"/>
              <a:t>Bewertung des </a:t>
            </a:r>
            <a:r>
              <a:rPr lang="de-DE" altLang="de-DE" sz="3000" kern="1200" dirty="0" smtClean="0"/>
              <a:t>Grundvermögens - Sachwertverfahren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pic>
        <p:nvPicPr>
          <p:cNvPr id="9" name="Grafik 8" descr="schematische Darstellung Sachwertverfahren" title="Sachwertverfahren"/>
          <p:cNvPicPr/>
          <p:nvPr/>
        </p:nvPicPr>
        <p:blipFill rotWithShape="1">
          <a:blip r:embed="rId3"/>
          <a:srcRect b="26758"/>
          <a:stretch/>
        </p:blipFill>
        <p:spPr>
          <a:xfrm>
            <a:off x="3914775" y="1553497"/>
            <a:ext cx="3996690" cy="4980653"/>
          </a:xfrm>
          <a:prstGeom prst="rect">
            <a:avLst/>
          </a:prstGeom>
        </p:spPr>
      </p:pic>
      <p:pic>
        <p:nvPicPr>
          <p:cNvPr id="10" name="Grafik 9" descr="schematische Darstellung Sachwertverfahren" title="Sachwertverfahren"/>
          <p:cNvPicPr/>
          <p:nvPr/>
        </p:nvPicPr>
        <p:blipFill rotWithShape="1">
          <a:blip r:embed="rId3"/>
          <a:srcRect t="60480"/>
          <a:stretch/>
        </p:blipFill>
        <p:spPr>
          <a:xfrm>
            <a:off x="7734300" y="3755923"/>
            <a:ext cx="3996690" cy="2773996"/>
          </a:xfrm>
          <a:prstGeom prst="rect">
            <a:avLst/>
          </a:prstGeo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512234" y="3066301"/>
            <a:ext cx="3245107" cy="1379243"/>
          </a:xfrm>
          <a:prstGeom prst="rect">
            <a:avLst/>
          </a:prstGeom>
        </p:spPr>
        <p:txBody>
          <a:bodyPr vert="horz" anchor="ctr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altLang="de-DE" sz="2667" kern="0" dirty="0" smtClean="0">
                <a:latin typeface="Arial Narrow" panose="020B0606020202030204" pitchFamily="34" charset="0"/>
              </a:rPr>
              <a:t>Auszug Koordinierte Ländererlasse Veröffentlichung im </a:t>
            </a:r>
            <a:r>
              <a:rPr lang="de-DE" altLang="de-DE" sz="2667" kern="0" dirty="0" err="1" smtClean="0">
                <a:latin typeface="Arial Narrow" panose="020B0606020202030204" pitchFamily="34" charset="0"/>
              </a:rPr>
              <a:t>BStBl</a:t>
            </a:r>
            <a:r>
              <a:rPr lang="de-DE" altLang="de-DE" sz="2667" kern="0" dirty="0" smtClean="0">
                <a:latin typeface="Arial Narrow" panose="020B0606020202030204" pitchFamily="34" charset="0"/>
              </a:rPr>
              <a:t> I 2021 S. 2334</a:t>
            </a:r>
            <a:endParaRPr lang="de-DE" sz="2667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34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/>
              <a:t>Erklärungsvordrucke </a:t>
            </a:r>
            <a:r>
              <a:rPr lang="de-DE" sz="3000" smtClean="0"/>
              <a:t>- </a:t>
            </a:r>
            <a:r>
              <a:rPr lang="de-DE" sz="3000" dirty="0" smtClean="0"/>
              <a:t>Sachwertverfahren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12234" y="6120266"/>
            <a:ext cx="10972800" cy="3349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altLang="de-DE" sz="2667" dirty="0" smtClean="0">
                <a:latin typeface="Arial Narrow" panose="020B0606020202030204" pitchFamily="34" charset="0"/>
              </a:rPr>
              <a:t>Veröffentlichung im </a:t>
            </a:r>
            <a:r>
              <a:rPr lang="de-DE" altLang="de-DE" sz="2667" dirty="0" err="1" smtClean="0">
                <a:latin typeface="Arial Narrow" panose="020B0606020202030204" pitchFamily="34" charset="0"/>
              </a:rPr>
              <a:t>BStBl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 I 2021 S. 2391</a:t>
            </a:r>
            <a:endParaRPr lang="de-DE" sz="2667" dirty="0"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3" t="17681" r="13144" b="25106"/>
          <a:stretch/>
        </p:blipFill>
        <p:spPr>
          <a:xfrm>
            <a:off x="536337" y="1640092"/>
            <a:ext cx="4006634" cy="38218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61644" t="10987" r="17991" b="57132"/>
          <a:stretch/>
        </p:blipFill>
        <p:spPr>
          <a:xfrm>
            <a:off x="7690000" y="1633920"/>
            <a:ext cx="3429302" cy="2220530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584269" y="5463332"/>
            <a:ext cx="3619500" cy="496215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Erklärung zur Feststellung des Grundsteuerwerts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594902" y="5463332"/>
            <a:ext cx="3619500" cy="496215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Anlage Grundstück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20637" r="18906" b="64740"/>
          <a:stretch/>
        </p:blipFill>
        <p:spPr>
          <a:xfrm>
            <a:off x="7690001" y="4449242"/>
            <a:ext cx="3429301" cy="1012734"/>
          </a:xfrm>
          <a:prstGeom prst="rect">
            <a:avLst/>
          </a:prstGeom>
        </p:spPr>
      </p:pic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01007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>
          <a:xfrm>
            <a:off x="7405993" y="5391967"/>
            <a:ext cx="1045805" cy="1016493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grpSp>
        <p:nvGrpSpPr>
          <p:cNvPr id="43" name="Gruppieren 42"/>
          <p:cNvGrpSpPr/>
          <p:nvPr/>
        </p:nvGrpSpPr>
        <p:grpSpPr>
          <a:xfrm>
            <a:off x="646161" y="3213019"/>
            <a:ext cx="1314921" cy="1812700"/>
            <a:chOff x="648554" y="2012040"/>
            <a:chExt cx="2070373" cy="3430465"/>
          </a:xfrm>
        </p:grpSpPr>
        <p:sp>
          <p:nvSpPr>
            <p:cNvPr id="33" name="Rechteck 32"/>
            <p:cNvSpPr/>
            <p:nvPr/>
          </p:nvSpPr>
          <p:spPr>
            <a:xfrm>
              <a:off x="648554" y="2033621"/>
              <a:ext cx="2070373" cy="3408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970868" y="2012040"/>
              <a:ext cx="1411834" cy="66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2021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2037234" y="3219454"/>
            <a:ext cx="3595151" cy="1802740"/>
            <a:chOff x="2718196" y="2030890"/>
            <a:chExt cx="2070373" cy="3411617"/>
          </a:xfrm>
        </p:grpSpPr>
        <p:sp>
          <p:nvSpPr>
            <p:cNvPr id="34" name="Rechteck 33"/>
            <p:cNvSpPr/>
            <p:nvPr/>
          </p:nvSpPr>
          <p:spPr>
            <a:xfrm>
              <a:off x="2718196" y="2033624"/>
              <a:ext cx="2070373" cy="3408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003038" y="2030890"/>
              <a:ext cx="1411834" cy="66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2022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03887" y="3224423"/>
            <a:ext cx="1001519" cy="1801295"/>
            <a:chOff x="4800141" y="2033624"/>
            <a:chExt cx="2070373" cy="3408883"/>
          </a:xfrm>
        </p:grpSpPr>
        <p:sp>
          <p:nvSpPr>
            <p:cNvPr id="35" name="Rechteck 34"/>
            <p:cNvSpPr/>
            <p:nvPr/>
          </p:nvSpPr>
          <p:spPr>
            <a:xfrm>
              <a:off x="4800141" y="2033624"/>
              <a:ext cx="2070373" cy="3408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048534" y="2039339"/>
              <a:ext cx="1411831" cy="66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2023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6780445" y="3217187"/>
            <a:ext cx="2067695" cy="1801295"/>
            <a:chOff x="6867238" y="2033623"/>
            <a:chExt cx="2070373" cy="3408883"/>
          </a:xfrm>
        </p:grpSpPr>
        <p:sp>
          <p:nvSpPr>
            <p:cNvPr id="36" name="Rechteck 35"/>
            <p:cNvSpPr/>
            <p:nvPr/>
          </p:nvSpPr>
          <p:spPr>
            <a:xfrm>
              <a:off x="6867238" y="2033623"/>
              <a:ext cx="2070373" cy="3408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158939" y="2034113"/>
              <a:ext cx="1411834" cy="66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2024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937398" y="3217101"/>
            <a:ext cx="2631209" cy="1802740"/>
            <a:chOff x="8949184" y="2030891"/>
            <a:chExt cx="3170318" cy="3411615"/>
          </a:xfrm>
        </p:grpSpPr>
        <p:sp>
          <p:nvSpPr>
            <p:cNvPr id="37" name="Richtungspfeil 36"/>
            <p:cNvSpPr/>
            <p:nvPr/>
          </p:nvSpPr>
          <p:spPr>
            <a:xfrm>
              <a:off x="8949184" y="2033623"/>
              <a:ext cx="3170318" cy="3408883"/>
            </a:xfrm>
            <a:prstGeom prst="homePlate">
              <a:avLst>
                <a:gd name="adj" fmla="val 4067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355295" y="2030891"/>
              <a:ext cx="1411836" cy="66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2025</a:t>
              </a: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416655" y="3590674"/>
            <a:ext cx="3580751" cy="954231"/>
            <a:chOff x="483664" y="4053499"/>
            <a:chExt cx="2828420" cy="1007991"/>
          </a:xfrm>
          <a:solidFill>
            <a:srgbClr val="FFCC66"/>
          </a:solidFill>
        </p:grpSpPr>
        <p:sp>
          <p:nvSpPr>
            <p:cNvPr id="17" name="Richtungspfeil 16"/>
            <p:cNvSpPr/>
            <p:nvPr/>
          </p:nvSpPr>
          <p:spPr>
            <a:xfrm>
              <a:off x="514144" y="4054035"/>
              <a:ext cx="2797940" cy="1007455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chtungspfeil 4"/>
            <p:cNvSpPr txBox="1"/>
            <p:nvPr/>
          </p:nvSpPr>
          <p:spPr>
            <a:xfrm>
              <a:off x="483664" y="4053499"/>
              <a:ext cx="2518147" cy="10074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9" rIns="86679" bIns="86679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Vorbereitende Maßnahmen </a:t>
              </a:r>
            </a:p>
          </p:txBody>
        </p:sp>
      </p:grpSp>
      <p:sp>
        <p:nvSpPr>
          <p:cNvPr id="11" name="Richtungspfeil 10"/>
          <p:cNvSpPr/>
          <p:nvPr/>
        </p:nvSpPr>
        <p:spPr>
          <a:xfrm>
            <a:off x="8937398" y="3638618"/>
            <a:ext cx="2619983" cy="964413"/>
          </a:xfrm>
          <a:prstGeom prst="homePlat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Grundsteuerbescheide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Kommunen</a:t>
            </a:r>
          </a:p>
        </p:txBody>
      </p:sp>
      <p:grpSp>
        <p:nvGrpSpPr>
          <p:cNvPr id="147" name="Gruppieren 146"/>
          <p:cNvGrpSpPr/>
          <p:nvPr/>
        </p:nvGrpSpPr>
        <p:grpSpPr>
          <a:xfrm>
            <a:off x="864859" y="1693836"/>
            <a:ext cx="1108436" cy="1151091"/>
            <a:chOff x="1009498" y="1023142"/>
            <a:chExt cx="1053388" cy="1623974"/>
          </a:xfrm>
          <a:solidFill>
            <a:srgbClr val="FF7C80"/>
          </a:solidFill>
        </p:grpSpPr>
        <p:sp>
          <p:nvSpPr>
            <p:cNvPr id="114" name="Rechteck 113"/>
            <p:cNvSpPr/>
            <p:nvPr/>
          </p:nvSpPr>
          <p:spPr>
            <a:xfrm>
              <a:off x="1009498" y="1023142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1082650" y="1257341"/>
              <a:ext cx="907083" cy="11723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Stichtag 1. Haupt-feststellung 01.01.2022</a:t>
              </a:r>
            </a:p>
          </p:txBody>
        </p:sp>
      </p:grpSp>
      <p:grpSp>
        <p:nvGrpSpPr>
          <p:cNvPr id="148" name="Gruppieren 147"/>
          <p:cNvGrpSpPr/>
          <p:nvPr/>
        </p:nvGrpSpPr>
        <p:grpSpPr>
          <a:xfrm>
            <a:off x="2063441" y="1694293"/>
            <a:ext cx="1108436" cy="1156277"/>
            <a:chOff x="2317156" y="1031806"/>
            <a:chExt cx="1053388" cy="1623974"/>
          </a:xfrm>
          <a:solidFill>
            <a:srgbClr val="CCFF99"/>
          </a:solidFill>
        </p:grpSpPr>
        <p:sp>
          <p:nvSpPr>
            <p:cNvPr id="118" name="Rechteck 117"/>
            <p:cNvSpPr/>
            <p:nvPr/>
          </p:nvSpPr>
          <p:spPr>
            <a:xfrm>
              <a:off x="2317156" y="1031806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2395036" y="1139058"/>
              <a:ext cx="907083" cy="14264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Öffentliche Bekannt-</a:t>
              </a:r>
            </a:p>
            <a:p>
              <a:pPr algn="ctr"/>
              <a:r>
                <a:rPr lang="de-DE" sz="1200" dirty="0" err="1"/>
                <a:t>machung</a:t>
              </a:r>
              <a:endParaRPr lang="de-DE" sz="1200" dirty="0"/>
            </a:p>
            <a:p>
              <a:pPr algn="ctr"/>
              <a:r>
                <a:rPr lang="de-DE" sz="1200" dirty="0" smtClean="0"/>
                <a:t>Ende März </a:t>
              </a:r>
              <a:r>
                <a:rPr lang="de-DE" sz="1200" dirty="0"/>
                <a:t>2022</a:t>
              </a: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3271973" y="1697899"/>
            <a:ext cx="1108436" cy="1156277"/>
            <a:chOff x="3624814" y="1063912"/>
            <a:chExt cx="1053388" cy="1623974"/>
          </a:xfrm>
          <a:solidFill>
            <a:srgbClr val="CCFF99"/>
          </a:solidFill>
        </p:grpSpPr>
        <p:sp>
          <p:nvSpPr>
            <p:cNvPr id="121" name="Rechteck 120"/>
            <p:cNvSpPr/>
            <p:nvPr/>
          </p:nvSpPr>
          <p:spPr>
            <a:xfrm>
              <a:off x="3624814" y="1063912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3697966" y="1143934"/>
              <a:ext cx="907083" cy="14264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Versand Info-Schreiben Mai/Juni 2022</a:t>
              </a:r>
            </a:p>
          </p:txBody>
        </p:sp>
      </p:grpSp>
      <p:grpSp>
        <p:nvGrpSpPr>
          <p:cNvPr id="150" name="Gruppieren 149"/>
          <p:cNvGrpSpPr/>
          <p:nvPr/>
        </p:nvGrpSpPr>
        <p:grpSpPr>
          <a:xfrm>
            <a:off x="7271061" y="1711697"/>
            <a:ext cx="1108436" cy="1151091"/>
            <a:chOff x="6960991" y="1071581"/>
            <a:chExt cx="1053388" cy="1623974"/>
          </a:xfrm>
          <a:solidFill>
            <a:srgbClr val="CCFF99"/>
          </a:solidFill>
        </p:grpSpPr>
        <p:sp>
          <p:nvSpPr>
            <p:cNvPr id="134" name="Rechteck 133"/>
            <p:cNvSpPr/>
            <p:nvPr/>
          </p:nvSpPr>
          <p:spPr>
            <a:xfrm>
              <a:off x="6960991" y="1071581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7009252" y="1280582"/>
              <a:ext cx="980236" cy="11723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Zieltermin für Finanzämter 30.06.2024</a:t>
              </a:r>
            </a:p>
          </p:txBody>
        </p:sp>
      </p:grpSp>
      <p:grpSp>
        <p:nvGrpSpPr>
          <p:cNvPr id="151" name="Gruppieren 150"/>
          <p:cNvGrpSpPr/>
          <p:nvPr/>
        </p:nvGrpSpPr>
        <p:grpSpPr>
          <a:xfrm>
            <a:off x="8439454" y="1717642"/>
            <a:ext cx="1108436" cy="1151091"/>
            <a:chOff x="8210022" y="1018433"/>
            <a:chExt cx="1053388" cy="1623974"/>
          </a:xfrm>
          <a:solidFill>
            <a:srgbClr val="FF7C80"/>
          </a:solidFill>
        </p:grpSpPr>
        <p:sp>
          <p:nvSpPr>
            <p:cNvPr id="137" name="Rechteck 136"/>
            <p:cNvSpPr/>
            <p:nvPr/>
          </p:nvSpPr>
          <p:spPr>
            <a:xfrm>
              <a:off x="8210022" y="1018433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8254725" y="1235841"/>
              <a:ext cx="980236" cy="11723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Frist BVerfG Gültigkeit altes Recht     31.12.2024</a:t>
              </a:r>
            </a:p>
          </p:txBody>
        </p:sp>
      </p:grpSp>
      <p:sp>
        <p:nvSpPr>
          <p:cNvPr id="163" name="Gleichschenkliges Dreieck 162"/>
          <p:cNvSpPr/>
          <p:nvPr/>
        </p:nvSpPr>
        <p:spPr>
          <a:xfrm rot="10800000">
            <a:off x="1885632" y="2960316"/>
            <a:ext cx="284208" cy="237168"/>
          </a:xfrm>
          <a:prstGeom prst="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68" name="Gleichschenkliges Dreieck 167"/>
          <p:cNvSpPr/>
          <p:nvPr/>
        </p:nvSpPr>
        <p:spPr>
          <a:xfrm rot="10800000">
            <a:off x="2531855" y="2958161"/>
            <a:ext cx="284208" cy="237168"/>
          </a:xfrm>
          <a:prstGeom prst="triangl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69" name="Gleichschenkliges Dreieck 168"/>
          <p:cNvSpPr/>
          <p:nvPr/>
        </p:nvSpPr>
        <p:spPr>
          <a:xfrm rot="10800000">
            <a:off x="3259544" y="2959833"/>
            <a:ext cx="284208" cy="237168"/>
          </a:xfrm>
          <a:prstGeom prst="triangl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70" name="Gleichschenkliges Dreieck 169"/>
          <p:cNvSpPr/>
          <p:nvPr/>
        </p:nvSpPr>
        <p:spPr>
          <a:xfrm rot="10800000">
            <a:off x="7695471" y="2957015"/>
            <a:ext cx="284208" cy="237168"/>
          </a:xfrm>
          <a:prstGeom prst="triangl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71" name="Gleichschenkliges Dreieck 170"/>
          <p:cNvSpPr/>
          <p:nvPr/>
        </p:nvSpPr>
        <p:spPr>
          <a:xfrm rot="10800000">
            <a:off x="8706035" y="2957015"/>
            <a:ext cx="284208" cy="237168"/>
          </a:xfrm>
          <a:prstGeom prst="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grpSp>
        <p:nvGrpSpPr>
          <p:cNvPr id="173" name="Gruppieren 172"/>
          <p:cNvGrpSpPr/>
          <p:nvPr/>
        </p:nvGrpSpPr>
        <p:grpSpPr>
          <a:xfrm>
            <a:off x="3119814" y="5391967"/>
            <a:ext cx="1045806" cy="1016493"/>
            <a:chOff x="3624813" y="852155"/>
            <a:chExt cx="1053389" cy="1799370"/>
          </a:xfrm>
          <a:solidFill>
            <a:srgbClr val="CCFF99"/>
          </a:solidFill>
        </p:grpSpPr>
        <p:sp>
          <p:nvSpPr>
            <p:cNvPr id="174" name="Rechteck 173"/>
            <p:cNvSpPr/>
            <p:nvPr/>
          </p:nvSpPr>
          <p:spPr>
            <a:xfrm>
              <a:off x="3624814" y="852155"/>
              <a:ext cx="1053388" cy="17993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3624813" y="1014848"/>
              <a:ext cx="1053388" cy="1473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Beginn der Erklärungs-bearbeitung 01.07.2022</a:t>
              </a:r>
            </a:p>
          </p:txBody>
        </p:sp>
      </p:grpSp>
      <p:grpSp>
        <p:nvGrpSpPr>
          <p:cNvPr id="176" name="Gruppieren 175"/>
          <p:cNvGrpSpPr/>
          <p:nvPr/>
        </p:nvGrpSpPr>
        <p:grpSpPr>
          <a:xfrm>
            <a:off x="4318574" y="5402865"/>
            <a:ext cx="1045805" cy="987303"/>
            <a:chOff x="3624814" y="1031806"/>
            <a:chExt cx="1053388" cy="1623974"/>
          </a:xfrm>
          <a:solidFill>
            <a:srgbClr val="FF7C80"/>
          </a:solidFill>
        </p:grpSpPr>
        <p:sp>
          <p:nvSpPr>
            <p:cNvPr id="177" name="Rechteck 176"/>
            <p:cNvSpPr/>
            <p:nvPr/>
          </p:nvSpPr>
          <p:spPr>
            <a:xfrm>
              <a:off x="3624814" y="1031806"/>
              <a:ext cx="1053388" cy="1623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00"/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80440" y="1336115"/>
              <a:ext cx="907084" cy="1063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Abgabe-frist </a:t>
              </a:r>
              <a:r>
                <a:rPr lang="de-DE" sz="1200" spc="-40" dirty="0"/>
                <a:t>31.10.2022</a:t>
              </a:r>
            </a:p>
          </p:txBody>
        </p:sp>
      </p:grpSp>
      <p:sp>
        <p:nvSpPr>
          <p:cNvPr id="187" name="Gleichschenkliges Dreieck 186"/>
          <p:cNvSpPr/>
          <p:nvPr/>
        </p:nvSpPr>
        <p:spPr>
          <a:xfrm>
            <a:off x="3500613" y="5049631"/>
            <a:ext cx="284208" cy="237168"/>
          </a:xfrm>
          <a:prstGeom prst="triangl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88" name="Gleichschenkliges Dreieck 187"/>
          <p:cNvSpPr/>
          <p:nvPr/>
        </p:nvSpPr>
        <p:spPr>
          <a:xfrm>
            <a:off x="4681973" y="5056140"/>
            <a:ext cx="284208" cy="237168"/>
          </a:xfrm>
          <a:prstGeom prst="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sp>
        <p:nvSpPr>
          <p:cNvPr id="13" name="Richtungspfeil 12"/>
          <p:cNvSpPr/>
          <p:nvPr/>
        </p:nvSpPr>
        <p:spPr>
          <a:xfrm>
            <a:off x="7561671" y="3638617"/>
            <a:ext cx="1286468" cy="953720"/>
          </a:xfrm>
          <a:prstGeom prst="homePlat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" y="1032045"/>
            <a:ext cx="12139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013483"/>
                </a:solidFill>
                <a:latin typeface="+mj-lt"/>
                <a:ea typeface="MS PGothic" pitchFamily="34" charset="-128"/>
                <a:cs typeface="ＭＳ Ｐゴシック" charset="0"/>
              </a:rPr>
              <a:t>Zeit-/ Meilensteinplanung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7345851" y="5665683"/>
            <a:ext cx="1217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Transparenz-register</a:t>
            </a:r>
          </a:p>
        </p:txBody>
      </p:sp>
      <p:sp>
        <p:nvSpPr>
          <p:cNvPr id="61" name="Gleichschenkliges Dreieck 60"/>
          <p:cNvSpPr/>
          <p:nvPr/>
        </p:nvSpPr>
        <p:spPr>
          <a:xfrm>
            <a:off x="7786792" y="5049631"/>
            <a:ext cx="284208" cy="237168"/>
          </a:xfrm>
          <a:prstGeom prst="triangl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/>
          </a:p>
        </p:txBody>
      </p:sp>
      <p:grpSp>
        <p:nvGrpSpPr>
          <p:cNvPr id="153" name="Gruppieren 152"/>
          <p:cNvGrpSpPr/>
          <p:nvPr/>
        </p:nvGrpSpPr>
        <p:grpSpPr>
          <a:xfrm>
            <a:off x="4048350" y="3626979"/>
            <a:ext cx="3647121" cy="953720"/>
            <a:chOff x="3281775" y="4053499"/>
            <a:chExt cx="4282772" cy="1007455"/>
          </a:xfrm>
          <a:solidFill>
            <a:srgbClr val="FFCC66"/>
          </a:solidFill>
        </p:grpSpPr>
        <p:sp>
          <p:nvSpPr>
            <p:cNvPr id="15" name="Richtungspfeil 14"/>
            <p:cNvSpPr/>
            <p:nvPr/>
          </p:nvSpPr>
          <p:spPr>
            <a:xfrm>
              <a:off x="3345971" y="4053499"/>
              <a:ext cx="4218576" cy="1007455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chtungspfeil 4"/>
            <p:cNvSpPr txBox="1"/>
            <p:nvPr/>
          </p:nvSpPr>
          <p:spPr>
            <a:xfrm>
              <a:off x="3281775" y="4053499"/>
              <a:ext cx="3767453" cy="10074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9" rIns="86679" bIns="86679" numCol="1" spcCol="1270" anchor="ctr" anchorCtr="0">
              <a:noAutofit/>
            </a:bodyPr>
            <a:lstStyle/>
            <a:p>
              <a:pPr algn="ctr" defTabSz="288917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Grundsteuerwertbescheide und Grundsteuermessbescheide Finanzämter</a:t>
              </a:r>
            </a:p>
          </p:txBody>
        </p:sp>
      </p:grpSp>
      <p:sp>
        <p:nvSpPr>
          <p:cNvPr id="65" name="Richtungspfeil 4"/>
          <p:cNvSpPr txBox="1"/>
          <p:nvPr/>
        </p:nvSpPr>
        <p:spPr>
          <a:xfrm>
            <a:off x="7434944" y="3658128"/>
            <a:ext cx="1039569" cy="9537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0033" tIns="86679" rIns="86679" bIns="86679" numCol="1" spcCol="1270" anchor="ctr" anchorCtr="0">
            <a:noAutofit/>
          </a:bodyPr>
          <a:lstStyle/>
          <a:p>
            <a:pPr algn="ctr" defTabSz="2889178">
              <a:lnSpc>
                <a:spcPct val="90000"/>
              </a:lnSpc>
              <a:spcAft>
                <a:spcPct val="35000"/>
              </a:spcAft>
            </a:pPr>
            <a:r>
              <a:rPr lang="de-DE" sz="1400" dirty="0">
                <a:solidFill>
                  <a:schemeClr val="tx1"/>
                </a:solidFill>
              </a:rPr>
              <a:t>Hebe-sätze </a:t>
            </a:r>
            <a:r>
              <a:rPr lang="de-DE" sz="1400" dirty="0" err="1">
                <a:solidFill>
                  <a:schemeClr val="tx1"/>
                </a:solidFill>
              </a:rPr>
              <a:t>Kommu-nen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19</a:t>
            </a:r>
            <a:endParaRPr lang="de-DE" altLang="de-DE" dirty="0"/>
          </a:p>
        </p:txBody>
      </p:sp>
      <p:sp>
        <p:nvSpPr>
          <p:cNvPr id="6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4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53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Ziel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2</a:t>
            </a:r>
            <a:endParaRPr lang="de-DE" alt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545424" y="1974988"/>
            <a:ext cx="6912768" cy="156966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Umsetzung des Bundesverfassungsgerichtsurteils vom </a:t>
            </a:r>
          </a:p>
          <a:p>
            <a:pPr algn="ctr"/>
            <a:r>
              <a:rPr lang="de-DE" sz="2400" dirty="0"/>
              <a:t>10. April 2018 zur Neubewertung des Grundvermögens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69626" y="3631003"/>
            <a:ext cx="3264363" cy="46166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Bundesmodell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42971" y="4801769"/>
            <a:ext cx="6717671" cy="156966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Sicherung der Einnahmen für die Kommunen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Aufkommensneutralität</a:t>
            </a:r>
            <a:endParaRPr lang="de-DE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Hebesatzanpassung</a:t>
            </a:r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168" y="4193651"/>
            <a:ext cx="430821" cy="50398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626" y="4193651"/>
            <a:ext cx="430821" cy="503980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 bwMode="auto">
          <a:xfrm>
            <a:off x="4383475" y="4185279"/>
            <a:ext cx="403122" cy="503980"/>
          </a:xfrm>
          <a:prstGeom prst="downArrow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Pfeil nach unten 12"/>
          <p:cNvSpPr/>
          <p:nvPr/>
        </p:nvSpPr>
        <p:spPr bwMode="auto">
          <a:xfrm>
            <a:off x="7217017" y="4179023"/>
            <a:ext cx="403122" cy="503980"/>
          </a:xfrm>
          <a:prstGeom prst="downArrow">
            <a:avLst/>
          </a:prstGeom>
          <a:solidFill>
            <a:srgbClr val="CC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9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Erklärungsabgabe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§ </a:t>
            </a:r>
            <a:r>
              <a:rPr lang="de-DE" sz="2400" dirty="0">
                <a:latin typeface="Arial Narrow" panose="020B0606020202030204" pitchFamily="34" charset="0"/>
              </a:rPr>
              <a:t>228 Abs. 6 BewG </a:t>
            </a:r>
            <a:r>
              <a:rPr lang="de-DE" sz="2400" dirty="0" smtClean="0">
                <a:latin typeface="Arial Narrow" panose="020B0606020202030204" pitchFamily="34" charset="0"/>
              </a:rPr>
              <a:t> </a:t>
            </a:r>
            <a:r>
              <a:rPr lang="de-DE" sz="2400" dirty="0" err="1" smtClean="0">
                <a:latin typeface="Arial Narrow" panose="020B0606020202030204" pitchFamily="34" charset="0"/>
              </a:rPr>
              <a:t>i.V.m</a:t>
            </a:r>
            <a:r>
              <a:rPr lang="de-DE" sz="2400" dirty="0">
                <a:latin typeface="Arial Narrow" panose="020B0606020202030204" pitchFamily="34" charset="0"/>
              </a:rPr>
              <a:t>. § 87a Abs. 6 Satz 1 AO:</a:t>
            </a:r>
            <a:br>
              <a:rPr lang="de-DE" sz="2400" dirty="0">
                <a:latin typeface="Arial Narrow" panose="020B0606020202030204" pitchFamily="34" charset="0"/>
              </a:rPr>
            </a:br>
            <a:r>
              <a:rPr lang="de-DE" sz="2400" dirty="0">
                <a:latin typeface="Arial Narrow" panose="020B0606020202030204" pitchFamily="34" charset="0"/>
              </a:rPr>
              <a:t>Verpflichtung zur elektronischen Abgabe der Erklärung zur Feststellung des Grundsteuerwertes (Feststellungserklärung)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Ab 1. Juli 2022 Möglichkeit zur elektronischen Erklärungsabgabe </a:t>
            </a:r>
            <a:r>
              <a:rPr lang="de-DE" sz="2400" dirty="0" smtClean="0">
                <a:latin typeface="Arial Narrow" panose="020B0606020202030204" pitchFamily="34" charset="0"/>
              </a:rPr>
              <a:t/>
            </a:r>
            <a:br>
              <a:rPr lang="de-DE" sz="2400" dirty="0" smtClean="0">
                <a:latin typeface="Arial Narrow" panose="020B0606020202030204" pitchFamily="34" charset="0"/>
              </a:rPr>
            </a:br>
            <a:r>
              <a:rPr lang="de-DE" sz="2400" dirty="0" smtClean="0">
                <a:latin typeface="Arial Narrow" panose="020B0606020202030204" pitchFamily="34" charset="0"/>
              </a:rPr>
              <a:t>beim </a:t>
            </a:r>
            <a:r>
              <a:rPr lang="de-DE" sz="2400" dirty="0">
                <a:latin typeface="Arial Narrow" panose="020B0606020202030204" pitchFamily="34" charset="0"/>
              </a:rPr>
              <a:t>Finanzamt über ELSTER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Härtefall: Abgabe der Feststellungserklärung in Papier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4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err="1" smtClean="0"/>
              <a:t>ERiC</a:t>
            </a:r>
            <a:r>
              <a:rPr lang="de-DE" sz="3000" dirty="0" smtClean="0"/>
              <a:t> (ELSTER Rich Client)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38632"/>
            <a:ext cx="10972800" cy="428753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Über die </a:t>
            </a:r>
            <a:r>
              <a:rPr lang="de-DE" sz="2400" dirty="0" err="1" smtClean="0">
                <a:latin typeface="Arial Narrow" panose="020B0606020202030204" pitchFamily="34" charset="0"/>
              </a:rPr>
              <a:t>ERiC</a:t>
            </a:r>
            <a:r>
              <a:rPr lang="de-DE" sz="2400" dirty="0" smtClean="0">
                <a:latin typeface="Arial Narrow" panose="020B0606020202030204" pitchFamily="34" charset="0"/>
              </a:rPr>
              <a:t>-Schnittstelle haben Drittsoftwareanbieter die Möglichkeit, in eigener Initiative einen entsprechenden Übertragungsweg an ELSTER zu programmieren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 Narrow" panose="020B0606020202030204" pitchFamily="34" charset="0"/>
              </a:rPr>
              <a:t>ERiC</a:t>
            </a:r>
            <a:r>
              <a:rPr lang="de-DE" sz="2400" dirty="0" smtClean="0">
                <a:latin typeface="Arial Narrow" panose="020B0606020202030204" pitchFamily="34" charset="0"/>
              </a:rPr>
              <a:t> = Schnittstellenspezifikationen, die von der Steuerverwaltung kostenlos zur Integration in die eigene Steuer- Finanz- und Lohnbuchhaltungsprogramme zur Verfügung gestellt wird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 Narrow" panose="020B0606020202030204" pitchFamily="34" charset="0"/>
              </a:rPr>
              <a:t>ERiC</a:t>
            </a:r>
            <a:r>
              <a:rPr lang="de-DE" sz="2400" dirty="0" smtClean="0">
                <a:latin typeface="Arial Narrow" panose="020B0606020202030204" pitchFamily="34" charset="0"/>
              </a:rPr>
              <a:t> plausibilisiert dabei die Steuerdaten und übermittelt diese verschlüsselt über eine sichere Verbindung an die Annahmeserver der Finanzverwaltung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 Narrow" panose="020B0606020202030204" pitchFamily="34" charset="0"/>
              </a:rPr>
              <a:t>ERiC</a:t>
            </a:r>
            <a:r>
              <a:rPr lang="de-DE" sz="2400" dirty="0" smtClean="0">
                <a:latin typeface="Arial Narrow" panose="020B0606020202030204" pitchFamily="34" charset="0"/>
              </a:rPr>
              <a:t> tritt dem Benutzer gegenüber nicht in Erscheinung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676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Unterstützung durch die Steuerverwaltung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234" y="2133600"/>
            <a:ext cx="11343051" cy="4682067"/>
          </a:xfrm>
        </p:spPr>
        <p:txBody>
          <a:bodyPr/>
          <a:lstStyle/>
          <a:p>
            <a:pPr marL="1066784" lvl="1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Zentraler </a:t>
            </a:r>
            <a:r>
              <a:rPr lang="de-DE" sz="2667" dirty="0">
                <a:latin typeface="Arial Narrow" panose="020B0606020202030204" pitchFamily="34" charset="0"/>
              </a:rPr>
              <a:t>landeseigener Internetauftritt mit allen Informationen zur </a:t>
            </a:r>
            <a:r>
              <a:rPr lang="de-DE" sz="2667" dirty="0" smtClean="0">
                <a:latin typeface="Arial Narrow" panose="020B0606020202030204" pitchFamily="34" charset="0"/>
              </a:rPr>
              <a:t>Grundsteuerreform</a:t>
            </a:r>
            <a:endParaRPr lang="de-DE" sz="2667" dirty="0">
              <a:latin typeface="Arial Narrow" panose="020B0606020202030204" pitchFamily="34" charset="0"/>
            </a:endParaRPr>
          </a:p>
          <a:p>
            <a:pPr marL="2438339" lvl="4" indent="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None/>
            </a:pPr>
            <a:r>
              <a:rPr lang="de-DE" sz="2667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www.grundsteuer.brandenburg.de</a:t>
            </a:r>
            <a:endParaRPr lang="de-DE" sz="2667" dirty="0" smtClean="0">
              <a:latin typeface="Arial Narrow" panose="020B0606020202030204" pitchFamily="34" charset="0"/>
            </a:endParaRP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Erklär-Videos </a:t>
            </a:r>
            <a:r>
              <a:rPr lang="de-DE" sz="2667" dirty="0">
                <a:latin typeface="Arial Narrow" panose="020B0606020202030204" pitchFamily="34" charset="0"/>
              </a:rPr>
              <a:t>zur Grundsteuerreform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</a:rPr>
              <a:t>V</a:t>
            </a:r>
            <a:r>
              <a:rPr lang="de-DE" sz="2667" dirty="0" smtClean="0">
                <a:latin typeface="Arial Narrow" panose="020B0606020202030204" pitchFamily="34" charset="0"/>
              </a:rPr>
              <a:t>irtueller </a:t>
            </a:r>
            <a:r>
              <a:rPr lang="de-DE" sz="2667" dirty="0">
                <a:latin typeface="Arial Narrow" panose="020B0606020202030204" pitchFamily="34" charset="0"/>
              </a:rPr>
              <a:t>Assistent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Informationsportal Grundstücksdaten voraussichtlich ab Mai 2022</a:t>
            </a:r>
            <a:endParaRPr lang="de-DE" sz="2667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066784" lvl="1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de-DE" sz="2667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066784" lvl="1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de-DE" sz="2667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1066784" lvl="1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de-DE" sz="2667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de-DE" sz="2667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22</a:t>
            </a:r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366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18412" r="69677" b="5873"/>
          <a:stretch/>
        </p:blipFill>
        <p:spPr>
          <a:xfrm>
            <a:off x="6341876" y="1111258"/>
            <a:ext cx="3733115" cy="5277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hteck 10"/>
          <p:cNvSpPr/>
          <p:nvPr/>
        </p:nvSpPr>
        <p:spPr bwMode="auto">
          <a:xfrm>
            <a:off x="6688137" y="2123572"/>
            <a:ext cx="1949450" cy="984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675561" y="2602641"/>
            <a:ext cx="555625" cy="4603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675560" y="3185098"/>
            <a:ext cx="555625" cy="984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11888" y="1548840"/>
            <a:ext cx="4756858" cy="440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  <a:ea typeface="MS PGothic" pitchFamily="34" charset="-128"/>
              </a:rPr>
              <a:t>Lage des </a:t>
            </a: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Flurstücks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Gebietszugehörigkeit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Gemarkungsnummer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Amtliche Fläche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Bodenrichtwert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  <a:ea typeface="MS PGothic" pitchFamily="34" charset="-128"/>
              </a:rPr>
              <a:t>Bodenschätzung (Ertragsmesszahl)</a:t>
            </a:r>
            <a:endParaRPr lang="de-DE" sz="2667" dirty="0">
              <a:latin typeface="Arial Narrow" panose="020B0606020202030204" pitchFamily="34" charset="0"/>
              <a:ea typeface="MS PGothic" pitchFamily="34" charset="-128"/>
            </a:endParaRPr>
          </a:p>
        </p:txBody>
      </p:sp>
      <p:sp>
        <p:nvSpPr>
          <p:cNvPr id="15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4766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Unterstützung durch die Steuerverwaltung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934" y="1720645"/>
            <a:ext cx="10972800" cy="4111195"/>
          </a:xfrm>
        </p:spPr>
        <p:txBody>
          <a:bodyPr/>
          <a:lstStyle/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</a:rPr>
              <a:t>Angebote zur ELSTER-vor-Ort-Registrierung in den Finanzämtern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Informationsschreiben 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„Finanzamt vor Ort“ 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Grundsteuersprechzeiten in den Finanzämtern 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Ausfüllhilfen und Infoblätter</a:t>
            </a:r>
          </a:p>
          <a:p>
            <a:pPr marL="1066784" lvl="1" indent="-4572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Hotline</a:t>
            </a:r>
            <a:endParaRPr lang="de-DE" sz="2667" dirty="0">
              <a:latin typeface="Arial Narrow" panose="020B0606020202030204" pitchFamily="34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24</a:t>
            </a:r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024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Vorbereitungsarbeiten</a:t>
            </a:r>
            <a:endParaRPr lang="de-DE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623391" y="2241755"/>
            <a:ext cx="11109899" cy="3489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670" dirty="0" smtClean="0">
                <a:latin typeface="Arial Narrow" panose="020B0606020202030204" pitchFamily="34" charset="0"/>
                <a:cs typeface="ＭＳ Ｐゴシック" charset="0"/>
              </a:rPr>
              <a:t>Informationsschreiben mit Aktenzeichen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670" dirty="0" smtClean="0">
                <a:latin typeface="Arial Narrow" panose="020B0606020202030204" pitchFamily="34" charset="0"/>
                <a:cs typeface="ＭＳ Ｐゴシック" charset="0"/>
              </a:rPr>
              <a:t>Grundbuchauszüge (Grundbuchblattnummer, Flurstücknummer, Fläche des Grund und Bodens, ggf. Anteil bei Bruchteileigentum)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2670" dirty="0" smtClean="0">
                <a:latin typeface="Arial Narrow" panose="020B0606020202030204" pitchFamily="34" charset="0"/>
                <a:cs typeface="ＭＳ Ｐゴシック" charset="0"/>
              </a:rPr>
              <a:t>Unterlagen zur Flächenberechnung der Gebäude (Bruttogrundfläche)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82676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/>
              <a:t>Info</a:t>
            </a:r>
            <a:r>
              <a:rPr lang="de-DE" sz="3000" dirty="0"/>
              <a:t>rmatio</a:t>
            </a:r>
            <a:r>
              <a:rPr lang="de-DE" sz="2800" dirty="0" smtClean="0"/>
              <a:t>nsschreiben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8333" t="22184" r="58118" b="7457"/>
          <a:stretch/>
        </p:blipFill>
        <p:spPr>
          <a:xfrm>
            <a:off x="2497652" y="1567182"/>
            <a:ext cx="7008313" cy="4868756"/>
          </a:xfrm>
          <a:prstGeom prst="rect">
            <a:avLst/>
          </a:prstGeom>
        </p:spPr>
      </p:pic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78583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Vollmachten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Vertretungs- und </a:t>
            </a:r>
            <a:r>
              <a:rPr lang="de-DE" sz="2400" dirty="0" err="1" smtClean="0">
                <a:latin typeface="Arial Narrow" panose="020B0606020202030204" pitchFamily="34" charset="0"/>
              </a:rPr>
              <a:t>Bekanntgabevollmachten</a:t>
            </a:r>
            <a:r>
              <a:rPr lang="de-DE" sz="2400" dirty="0" smtClean="0">
                <a:latin typeface="Arial Narrow" panose="020B0606020202030204" pitchFamily="34" charset="0"/>
              </a:rPr>
              <a:t> für die Einheitswertfeststellung und die Festsetzung des Grundsteuermessbetrages gelten </a:t>
            </a:r>
            <a:r>
              <a:rPr lang="de-DE" sz="2400" b="1" u="sng" dirty="0" smtClean="0">
                <a:latin typeface="Arial Narrow" panose="020B0606020202030204" pitchFamily="34" charset="0"/>
              </a:rPr>
              <a:t>nicht</a:t>
            </a:r>
            <a:r>
              <a:rPr lang="de-DE" sz="2400" dirty="0" smtClean="0">
                <a:latin typeface="Arial Narrow" panose="020B0606020202030204" pitchFamily="34" charset="0"/>
              </a:rPr>
              <a:t> für die Feststellung von Grundsteuerwerten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Vollmachten müssen gegenüber dem FA neu angezeigt werden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Vollmachten in Grundsteuerangelegenheiten können nur außerhalb des elektronischen Verfahrens nach§80a AO gegenüber dem FA angezeigt werden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Empfangsvollmachten sind in der Feststellungserklärung (Hauptvordruck) einzutragen/mitzuteilen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15455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687925" y="1587904"/>
            <a:ext cx="2986482" cy="42056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33" b="1" dirty="0" smtClean="0">
                <a:ea typeface="MS PGothic" pitchFamily="34" charset="-128"/>
                <a:cs typeface="ＭＳ Ｐゴシック" charset="0"/>
              </a:rPr>
              <a:t>Verspätungszuschlag</a:t>
            </a:r>
            <a:endParaRPr lang="de-DE" sz="2133" b="1" dirty="0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08568" y="1582994"/>
            <a:ext cx="2986482" cy="42056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33" b="1" dirty="0" smtClean="0">
                <a:ea typeface="MS PGothic" pitchFamily="34" charset="-128"/>
                <a:cs typeface="ＭＳ Ｐゴシック" charset="0"/>
              </a:rPr>
              <a:t>Schätzung</a:t>
            </a:r>
            <a:endParaRPr lang="de-DE" sz="2133" b="1" dirty="0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4934" y="1582994"/>
            <a:ext cx="2986482" cy="420564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33" b="1" dirty="0" smtClean="0">
                <a:ea typeface="MS PGothic" pitchFamily="34" charset="-128"/>
                <a:cs typeface="ＭＳ Ｐゴシック" charset="0"/>
              </a:rPr>
              <a:t>Fristverlängerung</a:t>
            </a:r>
            <a:endParaRPr lang="de-DE" sz="2133" b="1" dirty="0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4934" y="2064774"/>
            <a:ext cx="31326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BVerfG: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Neubewertung bis </a:t>
            </a:r>
            <a:r>
              <a:rPr lang="de-DE" sz="2000" dirty="0"/>
              <a:t>zum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31</a:t>
            </a:r>
            <a:r>
              <a:rPr lang="de-DE" sz="2000" dirty="0"/>
              <a:t>. Dezember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Abgabefrist</a:t>
            </a:r>
            <a:r>
              <a:rPr lang="de-DE" sz="2000" dirty="0"/>
              <a:t>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31</a:t>
            </a:r>
            <a:r>
              <a:rPr lang="de-DE" sz="2000" dirty="0"/>
              <a:t>. Oktober </a:t>
            </a:r>
            <a:r>
              <a:rPr lang="de-DE" sz="2000" dirty="0" smtClean="0"/>
              <a:t>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Bis zum 30. Juni 2024 muss Neubewertung erfolgt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Hebesatzanpassung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Allgemeine Regelungen zur Fristverlängerung</a:t>
            </a:r>
            <a:endParaRPr lang="de-DE" sz="2000" dirty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508568" y="2064774"/>
            <a:ext cx="2986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Erinnerungslauf: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I. Quartal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Trotz Erinnerung kein Erklärungseingang</a:t>
            </a:r>
            <a:endParaRPr lang="de-DE" sz="2000" dirty="0"/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8687925" y="2064774"/>
            <a:ext cx="32495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Kein Verspätungs- </a:t>
            </a:r>
            <a:r>
              <a:rPr lang="de-DE" sz="2000" dirty="0" err="1" smtClean="0"/>
              <a:t>zuschlag</a:t>
            </a:r>
            <a:r>
              <a:rPr lang="de-DE" sz="2000" dirty="0" smtClean="0"/>
              <a:t> kraft Gesetzes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Festsetzung eines Verspätungszuschlags im Rahmen des Ermessens möglich</a:t>
            </a:r>
          </a:p>
          <a:p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875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3086100"/>
            <a:ext cx="10972800" cy="3040064"/>
          </a:xfrm>
        </p:spPr>
        <p:txBody>
          <a:bodyPr/>
          <a:lstStyle/>
          <a:p>
            <a:pPr marL="0" lvl="0" indent="0" algn="ctr">
              <a:buClr>
                <a:srgbClr val="000000"/>
              </a:buClr>
              <a:buNone/>
            </a:pPr>
            <a:r>
              <a:rPr lang="de-DE" dirty="0" smtClean="0">
                <a:solidFill>
                  <a:srgbClr val="000000"/>
                </a:solidFill>
              </a:rPr>
              <a:t>Referat 32 und Referat 36</a:t>
            </a:r>
            <a:endParaRPr lang="de-DE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E-Mail: </a:t>
            </a:r>
            <a:r>
              <a:rPr lang="de-DE" dirty="0">
                <a:solidFill>
                  <a:srgbClr val="000000"/>
                </a:solidFill>
                <a:hlinkClick r:id="rId3"/>
              </a:rPr>
              <a:t>grundsteuer@mdfe.brandenburg.de</a:t>
            </a:r>
            <a:endParaRPr lang="de-DE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72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Übersicht der Länder – Grundsteuer B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1809" y="2395307"/>
            <a:ext cx="317020" cy="3007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C14D8-4821-4060-849A-7865DDC46D9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720" y="3737995"/>
            <a:ext cx="325148" cy="3007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720" y="4418018"/>
            <a:ext cx="325148" cy="3007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20" y="5107308"/>
            <a:ext cx="325148" cy="3007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720" y="5660103"/>
            <a:ext cx="325148" cy="30889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406991" y="2323248"/>
            <a:ext cx="3602885" cy="41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Bundesmodell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Bundesmodell mit abweichender Steuermesszahl</a:t>
            </a:r>
            <a:endParaRPr lang="de-DE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 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Flächenmodell </a:t>
            </a:r>
            <a:r>
              <a:rPr lang="de-DE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(Bayern)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Flächen-Faktor-Verfahren </a:t>
            </a:r>
            <a:r>
              <a:rPr lang="de-DE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(Hessen) / Flächen-Lage-Modell (Niedersachsen)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Wohnlagemodell </a:t>
            </a:r>
            <a:r>
              <a:rPr lang="de-DE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(Hamburg)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lvl="0"/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Bodenwertmodell </a:t>
            </a:r>
            <a:r>
              <a:rPr lang="de-DE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(Baden-Württemberg)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67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endParaRPr lang="de-DE" sz="1867" b="1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7" y="1652343"/>
            <a:ext cx="3532113" cy="4709015"/>
          </a:xfrm>
          <a:prstGeom prst="rect">
            <a:avLst/>
          </a:prstGeom>
        </p:spPr>
      </p:pic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pic>
        <p:nvPicPr>
          <p:cNvPr id="18" name="Inhaltsplatzhalt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09" y="3022057"/>
            <a:ext cx="317020" cy="300763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 bwMode="auto">
          <a:xfrm>
            <a:off x="6013930" y="3040715"/>
            <a:ext cx="292777" cy="26245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 bwMode="auto">
          <a:xfrm>
            <a:off x="6017396" y="3159815"/>
            <a:ext cx="162574" cy="15038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 bwMode="auto">
          <a:xfrm>
            <a:off x="6130298" y="3033689"/>
            <a:ext cx="176409" cy="15511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2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567" y="3141133"/>
            <a:ext cx="11893551" cy="56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2667" b="1" dirty="0">
                <a:solidFill>
                  <a:srgbClr val="013483"/>
                </a:solidFill>
                <a:latin typeface="Arial" pitchFamily="34" charset="0"/>
              </a:rPr>
              <a:t>Vielen Dank für Ihre Aufmerksamkeit!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30</a:t>
            </a:r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409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31</a:t>
            </a:r>
            <a:endParaRPr lang="de-DE" altLang="de-DE" dirty="0"/>
          </a:p>
        </p:txBody>
      </p:sp>
      <p:sp>
        <p:nvSpPr>
          <p:cNvPr id="3" name="Rechteck 2"/>
          <p:cNvSpPr/>
          <p:nvPr/>
        </p:nvSpPr>
        <p:spPr>
          <a:xfrm>
            <a:off x="1341293" y="2266949"/>
            <a:ext cx="9164782" cy="288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9940" lvl="0" indent="-2399940">
              <a:spcAft>
                <a:spcPts val="1600"/>
              </a:spcAft>
              <a:tabLst>
                <a:tab pos="2399940" algn="l"/>
              </a:tabLst>
              <a:defRPr/>
            </a:pP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 Referat: 	Ministerium der Finanzen und für Europa des Landes Brandenburg, </a:t>
            </a:r>
            <a:r>
              <a:rPr lang="de-DE" altLang="de-DE" sz="2133" dirty="0" err="1">
                <a:solidFill>
                  <a:srgbClr val="000000"/>
                </a:solidFill>
                <a:latin typeface="Arial" pitchFamily="34" charset="0"/>
              </a:rPr>
              <a:t>Ref</a:t>
            </a: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32 und 36</a:t>
            </a:r>
            <a:endParaRPr lang="de-DE" altLang="de-DE" sz="2133" dirty="0">
              <a:solidFill>
                <a:srgbClr val="000000"/>
              </a:solidFill>
              <a:latin typeface="Arial" pitchFamily="34" charset="0"/>
            </a:endParaRPr>
          </a:p>
          <a:p>
            <a:pPr marL="2399940" lvl="0" indent="-2399940">
              <a:spcAft>
                <a:spcPts val="1600"/>
              </a:spcAft>
              <a:tabLst>
                <a:tab pos="2399940" algn="l"/>
              </a:tabLst>
              <a:defRPr/>
            </a:pP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 Titel:	</a:t>
            </a: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Grundsteuerreform – Informationsveranstaltung</a:t>
            </a:r>
            <a:endParaRPr lang="de-DE" altLang="de-DE" sz="2133" dirty="0">
              <a:solidFill>
                <a:srgbClr val="000000"/>
              </a:solidFill>
              <a:latin typeface="Arial" pitchFamily="34" charset="0"/>
            </a:endParaRPr>
          </a:p>
          <a:p>
            <a:pPr marL="2399940" lvl="0" indent="-2399940">
              <a:spcAft>
                <a:spcPts val="1600"/>
              </a:spcAft>
              <a:tabLst>
                <a:tab pos="2399940" algn="l"/>
              </a:tabLst>
              <a:defRPr/>
            </a:pP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Autor/in:	</a:t>
            </a: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Frau Peitz / Frau Schiewe</a:t>
            </a:r>
          </a:p>
          <a:p>
            <a:pPr marL="2399940" lvl="0" indent="-2399940">
              <a:spcAft>
                <a:spcPts val="1600"/>
              </a:spcAft>
              <a:tabLst>
                <a:tab pos="2399940" algn="l"/>
              </a:tabLst>
              <a:defRPr/>
            </a:pP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 Telefon</a:t>
            </a: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:	</a:t>
            </a:r>
            <a:r>
              <a:rPr lang="de-DE" altLang="de-DE" sz="2133" dirty="0" smtClean="0">
                <a:solidFill>
                  <a:srgbClr val="000000"/>
                </a:solidFill>
                <a:latin typeface="Arial" pitchFamily="34" charset="0"/>
              </a:rPr>
              <a:t>0331 866 6360</a:t>
            </a:r>
            <a:endParaRPr lang="de-DE" altLang="de-DE" sz="2133" dirty="0">
              <a:solidFill>
                <a:srgbClr val="000000"/>
              </a:solidFill>
              <a:latin typeface="Arial" pitchFamily="34" charset="0"/>
            </a:endParaRPr>
          </a:p>
          <a:p>
            <a:pPr marL="2399940" lvl="0" indent="-2399940">
              <a:spcAft>
                <a:spcPts val="1600"/>
              </a:spcAft>
              <a:tabLst>
                <a:tab pos="2399940" algn="l"/>
              </a:tabLst>
              <a:defRPr/>
            </a:pPr>
            <a:r>
              <a:rPr lang="de-DE" altLang="de-DE" sz="2133" dirty="0">
                <a:solidFill>
                  <a:srgbClr val="000000"/>
                </a:solidFill>
                <a:latin typeface="Arial" pitchFamily="34" charset="0"/>
              </a:rPr>
              <a:t> Letzte Änderung:</a:t>
            </a:r>
            <a:r>
              <a:rPr lang="de-DE" altLang="de-DE" sz="2133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de-DE" altLang="de-DE" sz="2133" smtClean="0">
                <a:solidFill>
                  <a:srgbClr val="000000"/>
                </a:solidFill>
                <a:latin typeface="Arial" pitchFamily="34" charset="0"/>
              </a:rPr>
              <a:t>25.01.2022</a:t>
            </a:r>
            <a:endParaRPr lang="de-DE" altLang="de-DE" sz="2133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21734" y="1284818"/>
            <a:ext cx="11893551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sz="2272" b="1" dirty="0">
                <a:solidFill>
                  <a:srgbClr val="013483"/>
                </a:solidFill>
                <a:latin typeface="Arial" charset="0"/>
                <a:ea typeface="ＭＳ Ｐゴシック" charset="0"/>
              </a:rPr>
              <a:t>Impressum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141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/>
              <a:t>Grundsteuer-Reformgesetz - </a:t>
            </a:r>
            <a:r>
              <a:rPr lang="de-DE" sz="3000" dirty="0" err="1"/>
              <a:t>GrStRefG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2400" dirty="0" smtClean="0">
              <a:latin typeface="Arial Narrow" panose="020B0606020202030204" pitchFamily="34" charset="0"/>
              <a:cs typeface="ＭＳ Ｐゴシック" charset="0"/>
            </a:endParaRPr>
          </a:p>
          <a:p>
            <a:pPr marL="457189" lvl="1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  <a:cs typeface="ＭＳ Ｐゴシック" charset="0"/>
              </a:rPr>
              <a:t>Maßstab </a:t>
            </a: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für die Höhe der Grundsteuer: Wert des </a:t>
            </a:r>
            <a:r>
              <a:rPr lang="de-DE" sz="2400" dirty="0" smtClean="0">
                <a:latin typeface="Arial Narrow" panose="020B0606020202030204" pitchFamily="34" charset="0"/>
                <a:cs typeface="ＭＳ Ｐゴシック" charset="0"/>
              </a:rPr>
              <a:t>Grund </a:t>
            </a: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u. Bodens + Wert des Gebäudes</a:t>
            </a:r>
          </a:p>
          <a:p>
            <a:pPr marL="990575" lvl="1" indent="-380990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Ertragswertverfahren für Wohnen (Miete) und Land- und Forstwirtschaft (Fruchtziehung/Ertrag)</a:t>
            </a:r>
          </a:p>
          <a:p>
            <a:pPr marL="990575" lvl="1" indent="-380990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Sachwertverfahren für Gewerbe, gemischte Nutzung und sonst. Bebauung</a:t>
            </a:r>
          </a:p>
          <a:p>
            <a:pPr marL="357708" lvl="1" indent="-357708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58827" algn="l"/>
              </a:tabLst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Steuererklärung mit wenigen Angaben</a:t>
            </a:r>
          </a:p>
          <a:p>
            <a:pPr marL="357708" lvl="1" indent="-357708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58827" algn="l"/>
              </a:tabLst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Perspektivisch automatisiertes Verfahren</a:t>
            </a:r>
          </a:p>
          <a:p>
            <a:pPr marL="357708" lvl="1" indent="-35770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Bewertungsstichtag: 1. Januar 2022</a:t>
            </a:r>
          </a:p>
          <a:p>
            <a:pPr marL="357708" lvl="1" indent="-35770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Hauptfeststellungen alle 7 Jahre </a:t>
            </a:r>
          </a:p>
          <a:p>
            <a:pPr marL="357708" lvl="1" indent="-35770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  <a:cs typeface="ＭＳ Ｐゴシック" charset="0"/>
              </a:rPr>
              <a:t>Länderübergreifende IT-Umsetzung im Rahmen von KONSENS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58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Aufkommensneutralität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de-DE" sz="2400" dirty="0" smtClean="0">
              <a:latin typeface="Arial Narrow" panose="020B0606020202030204" pitchFamily="34" charset="0"/>
            </a:endParaRPr>
          </a:p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 Narrow" panose="020B0606020202030204" pitchFamily="34" charset="0"/>
              </a:rPr>
              <a:t>Neue </a:t>
            </a:r>
            <a:r>
              <a:rPr lang="de-DE" sz="2400" dirty="0">
                <a:latin typeface="Arial Narrow" panose="020B0606020202030204" pitchFamily="34" charset="0"/>
              </a:rPr>
              <a:t>Grundsteuermessbeträge insgesamt</a:t>
            </a:r>
          </a:p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Grundsteueraufkommen </a:t>
            </a:r>
            <a:r>
              <a:rPr lang="de-DE" sz="2400" dirty="0" smtClean="0">
                <a:latin typeface="Arial Narrow" panose="020B0606020202030204" pitchFamily="34" charset="0"/>
              </a:rPr>
              <a:t>alt </a:t>
            </a:r>
            <a:r>
              <a:rPr lang="de-DE" sz="2400" smtClean="0">
                <a:latin typeface="Arial Narrow" panose="020B0606020202030204" pitchFamily="34" charset="0"/>
              </a:rPr>
              <a:t>pro Kommune</a:t>
            </a:r>
            <a:endParaRPr lang="de-DE" sz="2400" dirty="0">
              <a:latin typeface="Arial Narrow" panose="020B0606020202030204" pitchFamily="34" charset="0"/>
            </a:endParaRPr>
          </a:p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Hebesatzanpassung zur Beibehaltung des Grundsteueraufkommens pro Kommune</a:t>
            </a:r>
          </a:p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Transparenzregister</a:t>
            </a:r>
          </a:p>
          <a:p>
            <a:pPr>
              <a:lnSpc>
                <a:spcPts val="55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Grundsteuerbescheide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411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Optionale Grundsteuer C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66900"/>
            <a:ext cx="10972800" cy="4259264"/>
          </a:xfrm>
        </p:spPr>
        <p:txBody>
          <a:bodyPr/>
          <a:lstStyle/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Narrow" panose="020B0606020202030204" pitchFamily="34" charset="0"/>
              </a:rPr>
              <a:t>Ziel: baureife Grundstücke für eine Bebauung mobilisieren (§ 25 Abs. 5 GrStG)</a:t>
            </a: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Narrow" panose="020B0606020202030204" pitchFamily="34" charset="0"/>
              </a:rPr>
              <a:t>Voraussetzung: </a:t>
            </a:r>
            <a:endParaRPr lang="de-DE" sz="2200" dirty="0">
              <a:latin typeface="Arial Narrow" panose="020B0606020202030204" pitchFamily="34" charset="0"/>
            </a:endParaRP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Unbebaute Grundstücke die sofort bebaut werden könnten </a:t>
            </a: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Narrow" panose="020B0606020202030204" pitchFamily="34" charset="0"/>
                <a:cs typeface="ＭＳ Ｐゴシック" charset="0"/>
              </a:rPr>
              <a:t>Lage der baureifen Grundstücke ist</a:t>
            </a: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ＭＳ Ｐゴシック" charset="0"/>
              </a:rPr>
              <a:t>von der Gemeinde in einer Karte nachzuweisen und in einer Allgemeinverfügung öffentlich - unter nachvollziehbarer Darlegung der städtebaulichen Erwägungen - bekannt zu geben</a:t>
            </a:r>
          </a:p>
          <a:p>
            <a:pPr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 Narrow" panose="020B0606020202030204" pitchFamily="34" charset="0"/>
                <a:cs typeface="ＭＳ Ｐゴシック" charset="0"/>
              </a:rPr>
              <a:t>Erhöhter Hebesatz muss</a:t>
            </a: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ＭＳ Ｐゴシック" charset="0"/>
              </a:rPr>
              <a:t>einheitlich für alle in der Gemeinde oder dem Gemeindeteil liegenden baureifen Grundstücke festgesetzt werden</a:t>
            </a:r>
          </a:p>
          <a:p>
            <a:pPr marL="1051969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2000" dirty="0">
              <a:latin typeface="Arial Narrow" panose="020B0606020202030204" pitchFamily="34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6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68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Grundsteuer-Reformgesetz – </a:t>
            </a:r>
            <a:r>
              <a:rPr lang="de-DE" dirty="0" err="1"/>
              <a:t>GrStRefG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C14D8-4821-4060-849A-7865DDC46D92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1171574" y="1746487"/>
            <a:ext cx="10678175" cy="107291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171574" y="3122320"/>
            <a:ext cx="10678175" cy="109725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171573" y="4594462"/>
            <a:ext cx="10678175" cy="107291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71573" y="2067499"/>
            <a:ext cx="1067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211638" algn="l"/>
                <a:tab pos="4306888" algn="l"/>
              </a:tabLst>
            </a:pPr>
            <a:r>
              <a:rPr lang="de-DE" sz="2200" b="1" dirty="0">
                <a:solidFill>
                  <a:srgbClr val="002060"/>
                </a:solidFill>
              </a:rPr>
              <a:t>Hauptfeststellung 1.1.2022      </a:t>
            </a:r>
            <a:r>
              <a:rPr lang="de-DE" sz="2200" b="1" u="sng" dirty="0">
                <a:solidFill>
                  <a:srgbClr val="002060"/>
                </a:solidFill>
              </a:rPr>
              <a:t>Grundsteuerwert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71573" y="3286226"/>
            <a:ext cx="10678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210050" algn="l"/>
              </a:tabLst>
            </a:pPr>
            <a:r>
              <a:rPr lang="de-DE" sz="2200" b="1" dirty="0" smtClean="0">
                <a:solidFill>
                  <a:srgbClr val="002060"/>
                </a:solidFill>
              </a:rPr>
              <a:t>Grundsteuerwert x</a:t>
            </a:r>
            <a:endParaRPr lang="de-DE" sz="22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210050" algn="l"/>
              </a:tabLst>
            </a:pPr>
            <a:r>
              <a:rPr lang="de-DE" sz="2200" b="1" dirty="0" smtClean="0">
                <a:solidFill>
                  <a:srgbClr val="002060"/>
                </a:solidFill>
              </a:rPr>
              <a:t>Steuermesszahl </a:t>
            </a:r>
            <a:r>
              <a:rPr lang="de-DE" sz="2200" b="1" dirty="0" smtClean="0">
                <a:solidFill>
                  <a:srgbClr val="FF0000"/>
                </a:solidFill>
              </a:rPr>
              <a:t>                   </a:t>
            </a:r>
            <a:r>
              <a:rPr lang="de-DE" sz="2200" b="1" dirty="0" smtClean="0">
                <a:solidFill>
                  <a:srgbClr val="013483"/>
                </a:solidFill>
              </a:rPr>
              <a:t> </a:t>
            </a:r>
            <a:r>
              <a:rPr lang="de-DE" sz="2200" b="1" dirty="0" smtClean="0">
                <a:solidFill>
                  <a:srgbClr val="002060"/>
                </a:solidFill>
              </a:rPr>
              <a:t>=</a:t>
            </a:r>
            <a:r>
              <a:rPr lang="de-DE" sz="2200" b="1" dirty="0" smtClean="0">
                <a:solidFill>
                  <a:srgbClr val="013483"/>
                </a:solidFill>
              </a:rPr>
              <a:t> </a:t>
            </a:r>
            <a:r>
              <a:rPr lang="de-DE" sz="2200" b="1" u="sng" dirty="0" smtClean="0">
                <a:solidFill>
                  <a:srgbClr val="002060"/>
                </a:solidFill>
              </a:rPr>
              <a:t>Grundsteuermessbetrag</a:t>
            </a:r>
            <a:endParaRPr lang="de-DE" sz="2200" b="1" u="sng" dirty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71572" y="4745022"/>
            <a:ext cx="10678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2060"/>
                </a:solidFill>
              </a:rPr>
              <a:t>Grundsteuermessbetrag x</a:t>
            </a:r>
            <a:endParaRPr lang="de-DE" sz="2200" b="1" dirty="0"/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3678238" algn="l"/>
                <a:tab pos="4210050" algn="l"/>
              </a:tabLst>
            </a:pPr>
            <a:r>
              <a:rPr lang="de-DE" sz="2200" b="1" dirty="0">
                <a:solidFill>
                  <a:srgbClr val="002060"/>
                </a:solidFill>
              </a:rPr>
              <a:t>Hebesatz </a:t>
            </a:r>
            <a:r>
              <a:rPr lang="de-DE" sz="2200" b="1" dirty="0" smtClean="0">
                <a:solidFill>
                  <a:srgbClr val="002060"/>
                </a:solidFill>
              </a:rPr>
              <a:t>	      = </a:t>
            </a:r>
            <a:r>
              <a:rPr lang="de-DE" sz="2200" b="1" u="sng" dirty="0">
                <a:solidFill>
                  <a:srgbClr val="002060"/>
                </a:solidFill>
              </a:rPr>
              <a:t>Grundsteuer</a:t>
            </a:r>
            <a:endParaRPr lang="de-DE" sz="2200" b="1" u="sng" dirty="0"/>
          </a:p>
        </p:txBody>
      </p:sp>
      <p:sp>
        <p:nvSpPr>
          <p:cNvPr id="16" name="Chevron 15"/>
          <p:cNvSpPr/>
          <p:nvPr/>
        </p:nvSpPr>
        <p:spPr bwMode="auto">
          <a:xfrm rot="5400000">
            <a:off x="79996" y="2030746"/>
            <a:ext cx="1263040" cy="920114"/>
          </a:xfrm>
          <a:prstGeom prst="chevron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Chevron 16"/>
          <p:cNvSpPr/>
          <p:nvPr/>
        </p:nvSpPr>
        <p:spPr bwMode="auto">
          <a:xfrm rot="5400000">
            <a:off x="53277" y="3471063"/>
            <a:ext cx="1316473" cy="920114"/>
          </a:xfrm>
          <a:prstGeom prst="chevron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 rot="5400000">
            <a:off x="79994" y="4916485"/>
            <a:ext cx="1263040" cy="920114"/>
          </a:xfrm>
          <a:prstGeom prst="chevron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17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234" y="1045634"/>
            <a:ext cx="11536428" cy="427567"/>
          </a:xfrm>
        </p:spPr>
        <p:txBody>
          <a:bodyPr/>
          <a:lstStyle/>
          <a:p>
            <a:pPr algn="ctr"/>
            <a:r>
              <a:rPr lang="de-DE" sz="3000" dirty="0"/>
              <a:t>Notwendige Angaben durch </a:t>
            </a:r>
            <a:r>
              <a:rPr lang="de-DE" sz="3000" dirty="0" smtClean="0"/>
              <a:t>Steuerpflichtige</a:t>
            </a:r>
            <a:br>
              <a:rPr lang="de-DE" sz="3000" dirty="0" smtClean="0"/>
            </a:br>
            <a:r>
              <a:rPr lang="de-DE" sz="3000" dirty="0" smtClean="0"/>
              <a:t> </a:t>
            </a:r>
            <a:r>
              <a:rPr lang="de-DE" sz="3000" dirty="0"/>
              <a:t>Grundsteuer </a:t>
            </a:r>
            <a:r>
              <a:rPr lang="de-DE" sz="3000" dirty="0" smtClean="0"/>
              <a:t>A</a:t>
            </a:r>
            <a:r>
              <a:rPr lang="de-DE" sz="3000" dirty="0"/>
              <a:t/>
            </a:r>
            <a:br>
              <a:rPr lang="de-DE" sz="3000" dirty="0"/>
            </a:b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DE" sz="3200" b="1" dirty="0">
              <a:solidFill>
                <a:srgbClr val="013483"/>
              </a:solidFill>
              <a:latin typeface="+mj-lt"/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</a:rPr>
              <a:t>Belegenheit des Betriebs der Land- und Forstwirtschaft (Adresse, Gemarkung, Flur, Flurstück)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</a:rPr>
              <a:t>Amtliche Fläche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667" dirty="0">
                <a:latin typeface="Arial Narrow" panose="020B0606020202030204" pitchFamily="34" charset="0"/>
              </a:rPr>
              <a:t>Nutzung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667" dirty="0" smtClean="0">
                <a:latin typeface="Arial Narrow" panose="020B0606020202030204" pitchFamily="34" charset="0"/>
              </a:rPr>
              <a:t>Ggf. Ertragsmesszahl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15400" y="6542618"/>
            <a:ext cx="2531533" cy="336549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8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364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000" dirty="0" smtClean="0"/>
              <a:t>Erklärungsvordrucke Grundsteuer A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234" y="6120266"/>
            <a:ext cx="10972800" cy="3349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altLang="de-DE" sz="2667" dirty="0" smtClean="0">
                <a:latin typeface="Arial Narrow" panose="020B0606020202030204" pitchFamily="34" charset="0"/>
              </a:rPr>
              <a:t>Veröffentlichung im </a:t>
            </a:r>
            <a:r>
              <a:rPr lang="de-DE" altLang="de-DE" sz="2667" dirty="0" err="1" smtClean="0">
                <a:latin typeface="Arial Narrow" panose="020B0606020202030204" pitchFamily="34" charset="0"/>
              </a:rPr>
              <a:t>BStBl</a:t>
            </a:r>
            <a:r>
              <a:rPr lang="de-DE" altLang="de-DE" sz="2667" dirty="0" smtClean="0">
                <a:latin typeface="Arial Narrow" panose="020B0606020202030204" pitchFamily="34" charset="0"/>
              </a:rPr>
              <a:t> I 2021 S. 2391</a:t>
            </a:r>
            <a:endParaRPr lang="de-DE" sz="2667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F3A68-DF76-424A-AAB4-7E4BF8B2BFE8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3" t="17681" r="13144" b="25106"/>
          <a:stretch/>
        </p:blipFill>
        <p:spPr>
          <a:xfrm>
            <a:off x="536337" y="1640092"/>
            <a:ext cx="3667432" cy="3821883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84269" y="5463332"/>
            <a:ext cx="3619500" cy="496215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Erklärung zur Feststellung des Grundsteuerwerts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3" t="11351" r="12661" b="12690"/>
          <a:stretch/>
        </p:blipFill>
        <p:spPr>
          <a:xfrm>
            <a:off x="4281546" y="1632746"/>
            <a:ext cx="3680938" cy="39913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4" t="12325" r="15322" b="9038"/>
          <a:stretch/>
        </p:blipFill>
        <p:spPr>
          <a:xfrm>
            <a:off x="8040261" y="1632746"/>
            <a:ext cx="3451124" cy="3991306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4312265" y="5623639"/>
            <a:ext cx="3619500" cy="334964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Anlage Land- und Forstwirtschaft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8040261" y="5623639"/>
            <a:ext cx="3406672" cy="334964"/>
          </a:xfrm>
          <a:prstGeom prst="rect">
            <a:avLst/>
          </a:prstGeom>
        </p:spPr>
        <p:txBody>
          <a:bodyPr vert="horz"/>
          <a:lstStyle>
            <a:lvl1pPr marL="457189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106677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7635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85943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895528" indent="-457189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panose="02020603050405020304" pitchFamily="18" charset="0"/>
              <a:buChar char="•"/>
              <a:defRPr sz="2133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0511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411469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4724282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5333867" indent="-457189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DE" sz="2000" kern="0" dirty="0" smtClean="0">
                <a:latin typeface="Arial Narrow" panose="020B0606020202030204" pitchFamily="34" charset="0"/>
              </a:rPr>
              <a:t>Anlage Tierbestand</a:t>
            </a:r>
            <a:endParaRPr lang="de-DE" sz="2000" kern="0" dirty="0">
              <a:latin typeface="Arial Narrow" panose="020B0606020202030204" pitchFamily="34" charset="0"/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92199" y="6529918"/>
            <a:ext cx="4076700" cy="304800"/>
          </a:xfrm>
        </p:spPr>
        <p:txBody>
          <a:bodyPr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  <a:cs typeface="+mn-cs"/>
              </a:rPr>
              <a:t>Informationsveranstaltung zur Grundsteuerreform</a:t>
            </a: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Datumsplatzhalter 5"/>
          <p:cNvSpPr>
            <a:spLocks noGrp="1"/>
          </p:cNvSpPr>
          <p:nvPr>
            <p:ph type="dt" sz="half" idx="12"/>
          </p:nvPr>
        </p:nvSpPr>
        <p:spPr>
          <a:xfrm>
            <a:off x="524934" y="6529918"/>
            <a:ext cx="2815167" cy="28574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Januar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6047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-MBJS">
  <a:themeElements>
    <a:clrScheme name="Master-MBJ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-MBJ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Master-MBJ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MBJ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MBJ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MBJ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MBJ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MBJ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MBJ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ster-MBJS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Breitbild</PresentationFormat>
  <Paragraphs>399</Paragraphs>
  <Slides>31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MS PGothic</vt:lpstr>
      <vt:lpstr>MS PGothic</vt:lpstr>
      <vt:lpstr>Arial</vt:lpstr>
      <vt:lpstr>Arial Narrow</vt:lpstr>
      <vt:lpstr>Calibri</vt:lpstr>
      <vt:lpstr>Calibri Light</vt:lpstr>
      <vt:lpstr>Times</vt:lpstr>
      <vt:lpstr>Times New Roman</vt:lpstr>
      <vt:lpstr>Wingdings</vt:lpstr>
      <vt:lpstr>Office</vt:lpstr>
      <vt:lpstr>Master-MBJS</vt:lpstr>
      <vt:lpstr>Grundsteuerreform  Informationsveranstaltung der StBK Brandenburg</vt:lpstr>
      <vt:lpstr>Ziel</vt:lpstr>
      <vt:lpstr>Übersicht der Länder – Grundsteuer B</vt:lpstr>
      <vt:lpstr>Grundsteuer-Reformgesetz - GrStRefG</vt:lpstr>
      <vt:lpstr>Aufkommensneutralität</vt:lpstr>
      <vt:lpstr>Optionale Grundsteuer C</vt:lpstr>
      <vt:lpstr>Grundsteuer-Reformgesetz – GrStRefG </vt:lpstr>
      <vt:lpstr>Notwendige Angaben durch Steuerpflichtige  Grundsteuer A  </vt:lpstr>
      <vt:lpstr>Erklärungsvordrucke Grundsteuer A</vt:lpstr>
      <vt:lpstr>Bewertung des Grundvermögens Bebaute Grundstücke - Bemessungsgrundlage</vt:lpstr>
      <vt:lpstr>PowerPoint-Präsentation</vt:lpstr>
      <vt:lpstr>Bewertung des Grundvermögens - Ertragswertverfahren</vt:lpstr>
      <vt:lpstr>Rohertrag – Durchschnittliche Nettokaltmiete Land Brandenburg</vt:lpstr>
      <vt:lpstr>Zusätzliche Differenzierung nach Mietniveaustufen</vt:lpstr>
      <vt:lpstr>Erklärungsvordrucke - Ertragswertverfahren</vt:lpstr>
      <vt:lpstr>PowerPoint-Präsentation</vt:lpstr>
      <vt:lpstr>Bewertung des Grundvermögens - Sachwertverfahren</vt:lpstr>
      <vt:lpstr>Erklärungsvordrucke - Sachwertverfahren</vt:lpstr>
      <vt:lpstr>PowerPoint-Präsentation</vt:lpstr>
      <vt:lpstr>Erklärungsabgabe</vt:lpstr>
      <vt:lpstr>ERiC (ELSTER Rich Client)</vt:lpstr>
      <vt:lpstr>Unterstützung durch die Steuerverwaltung</vt:lpstr>
      <vt:lpstr>PowerPoint-Präsentation</vt:lpstr>
      <vt:lpstr>Unterstützung durch die Steuerverwaltung</vt:lpstr>
      <vt:lpstr>Vorbereitungsarbeiten</vt:lpstr>
      <vt:lpstr>Informationsschreiben</vt:lpstr>
      <vt:lpstr>Vollmachten</vt:lpstr>
      <vt:lpstr>PowerPoint-Präsentation</vt:lpstr>
      <vt:lpstr>Ansprechpartner</vt:lpstr>
      <vt:lpstr>PowerPoint-Präsentation</vt:lpstr>
      <vt:lpstr>PowerPoint-Präsentation</vt:lpstr>
    </vt:vector>
  </TitlesOfParts>
  <Company>ZIT-BB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Grundsteuerreform  Umsetzung in Brandenburg</dc:title>
  <dc:creator>Schiewe, Christin</dc:creator>
  <cp:lastModifiedBy>Heine, Carola</cp:lastModifiedBy>
  <cp:revision>501</cp:revision>
  <cp:lastPrinted>2022-01-20T11:13:31Z</cp:lastPrinted>
  <dcterms:created xsi:type="dcterms:W3CDTF">2021-09-14T12:59:08Z</dcterms:created>
  <dcterms:modified xsi:type="dcterms:W3CDTF">2022-02-25T06:21:59Z</dcterms:modified>
</cp:coreProperties>
</file>