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6" r:id="rId2"/>
    <p:sldId id="262" r:id="rId3"/>
    <p:sldId id="263" r:id="rId4"/>
    <p:sldId id="283" r:id="rId5"/>
    <p:sldId id="267" r:id="rId6"/>
    <p:sldId id="282" r:id="rId7"/>
    <p:sldId id="268" r:id="rId8"/>
    <p:sldId id="284" r:id="rId9"/>
    <p:sldId id="258" r:id="rId10"/>
    <p:sldId id="266" r:id="rId11"/>
    <p:sldId id="259" r:id="rId12"/>
    <p:sldId id="278" r:id="rId13"/>
    <p:sldId id="260" r:id="rId14"/>
    <p:sldId id="285" r:id="rId15"/>
    <p:sldId id="280" r:id="rId16"/>
    <p:sldId id="286" r:id="rId17"/>
    <p:sldId id="261" r:id="rId18"/>
    <p:sldId id="265" r:id="rId19"/>
    <p:sldId id="271" r:id="rId20"/>
    <p:sldId id="274" r:id="rId21"/>
    <p:sldId id="287" r:id="rId22"/>
    <p:sldId id="270" r:id="rId23"/>
  </p:sldIdLst>
  <p:sldSz cx="6858000" cy="9906000" type="A4"/>
  <p:notesSz cx="6711950" cy="9844088"/>
  <p:defaultTextStyle>
    <a:defPPr>
      <a:defRPr lang="de-DE"/>
    </a:defPPr>
    <a:lvl1pPr marL="0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1877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3755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5631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7508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09385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1262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3139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5016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ver" initials="S" lastIdx="0" clrIdx="0">
    <p:extLst>
      <p:ext uri="{19B8F6BF-5375-455C-9EA6-DF929625EA0E}">
        <p15:presenceInfo xmlns:p15="http://schemas.microsoft.com/office/powerpoint/2012/main" userId="Ser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80"/>
    <a:srgbClr val="7030A0"/>
    <a:srgbClr val="8A3CC4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2063" y="0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827D9-68B0-462F-8F37-6B885F353754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0313"/>
            <a:ext cx="2301875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513" y="4737100"/>
            <a:ext cx="5368925" cy="3876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0375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2063" y="9350375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0C3F-36C9-4E70-A485-9A0AE9C58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11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0C3F-36C9-4E70-A485-9A0AE9C585D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22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8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66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08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91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99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05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46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59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1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46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19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545E-DD83-4E06-BFAD-BF4633DC651B}" type="datetimeFigureOut">
              <a:rPr lang="de-DE" smtClean="0"/>
              <a:t>28.10.2024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4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merowitzgmbh@web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temerowitz.de/Kontakt/AG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3128" y="4102269"/>
            <a:ext cx="586754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7030A0"/>
                </a:solidFill>
                <a:latin typeface="+mj-lt"/>
              </a:rPr>
              <a:t>                                </a:t>
            </a:r>
            <a:r>
              <a:rPr lang="de-DE" sz="1600" b="1" dirty="0">
                <a:solidFill>
                  <a:srgbClr val="800080"/>
                </a:solidFill>
                <a:latin typeface="+mj-lt"/>
              </a:rPr>
              <a:t>Konditorei  -  Café  -  Catering</a:t>
            </a:r>
          </a:p>
          <a:p>
            <a:endParaRPr lang="de-DE" sz="1600" dirty="0">
              <a:latin typeface="+mj-lt"/>
            </a:endParaRP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Unsere Auswahl wird von Hand und mit Liebe zum Detail kreiert, </a:t>
            </a:r>
          </a:p>
          <a:p>
            <a:r>
              <a:rPr lang="de-DE" sz="1600" dirty="0">
                <a:latin typeface="+mj-lt"/>
              </a:rPr>
              <a:t>von Menschen mit Begeisterung und Spaß am Handwerk. 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Wir freuen uns über eine Kontaktaufnahme!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Telefon:	               089 / 129 71 69</a:t>
            </a:r>
          </a:p>
          <a:p>
            <a:r>
              <a:rPr lang="de-DE" sz="1600" dirty="0">
                <a:latin typeface="+mj-lt"/>
              </a:rPr>
              <a:t>Fax: 		089 / 129 73 71 </a:t>
            </a:r>
          </a:p>
          <a:p>
            <a:r>
              <a:rPr lang="de-DE" sz="1600" dirty="0">
                <a:latin typeface="+mj-lt"/>
              </a:rPr>
              <a:t>E-Mail:     	</a:t>
            </a:r>
            <a:r>
              <a:rPr lang="de-DE" sz="1600" u="sng" dirty="0">
                <a:latin typeface="+mj-lt"/>
              </a:rPr>
              <a:t>s</a:t>
            </a:r>
            <a:r>
              <a:rPr lang="de-DE" sz="1600" u="sng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temerowitzgmbh@web.de</a:t>
            </a:r>
            <a:r>
              <a:rPr lang="de-DE" sz="1600" dirty="0">
                <a:latin typeface="+mj-lt"/>
              </a:rPr>
              <a:t> </a:t>
            </a:r>
          </a:p>
          <a:p>
            <a:r>
              <a:rPr lang="de-DE" sz="1600" dirty="0">
                <a:latin typeface="+mj-lt"/>
              </a:rPr>
              <a:t>Info:		www.stemerowitz.de</a:t>
            </a:r>
          </a:p>
          <a:p>
            <a:r>
              <a:rPr lang="de-DE" sz="1600" dirty="0">
                <a:latin typeface="+mj-lt"/>
              </a:rPr>
              <a:t>		</a:t>
            </a:r>
            <a:r>
              <a:rPr lang="de-DE" sz="1600" dirty="0" smtClean="0">
                <a:latin typeface="+mj-lt"/>
              </a:rPr>
              <a:t>www.stemerowitz.de/catering</a:t>
            </a: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 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Herzliche Grüße,</a:t>
            </a:r>
          </a:p>
          <a:p>
            <a:r>
              <a:rPr lang="de-DE" sz="1600" dirty="0">
                <a:latin typeface="+mj-lt"/>
              </a:rPr>
              <a:t>               Familie </a:t>
            </a:r>
            <a:r>
              <a:rPr lang="de-DE" sz="1600" dirty="0" err="1">
                <a:latin typeface="+mj-lt"/>
              </a:rPr>
              <a:t>Stemerowitz</a:t>
            </a:r>
            <a:r>
              <a:rPr lang="de-DE" sz="1600" dirty="0">
                <a:latin typeface="+mj-lt"/>
              </a:rPr>
              <a:t>  </a:t>
            </a:r>
          </a:p>
          <a:p>
            <a:endParaRPr lang="de-DE" sz="1600" dirty="0">
              <a:latin typeface="Lucida Handwriting" panose="03010101010101010101" pitchFamily="66" charset="0"/>
            </a:endParaRPr>
          </a:p>
          <a:p>
            <a:endParaRPr lang="de-DE" sz="1200" dirty="0">
              <a:latin typeface="Lucida Handwriting" panose="03010101010101010101" pitchFamily="66" charset="0"/>
            </a:endParaRPr>
          </a:p>
          <a:p>
            <a:r>
              <a:rPr lang="de-DE" sz="900" dirty="0"/>
              <a:t>Irrtümer und Änderungen vorbehalten. </a:t>
            </a:r>
            <a:endParaRPr lang="de-DE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28" y="805296"/>
            <a:ext cx="2428875" cy="290512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99490" y="165100"/>
            <a:ext cx="6408864" cy="76200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99490" y="354674"/>
            <a:ext cx="6408864" cy="204126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99490" y="9288304"/>
            <a:ext cx="6408864" cy="204126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99490" y="9588500"/>
            <a:ext cx="6408864" cy="76200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Herz 7">
            <a:extLst>
              <a:ext uri="{FF2B5EF4-FFF2-40B4-BE49-F238E27FC236}">
                <a16:creationId xmlns:a16="http://schemas.microsoft.com/office/drawing/2014/main" id="{2BA0FDD2-5BD4-417A-802F-1D6E7C9A2E8F}"/>
              </a:ext>
            </a:extLst>
          </p:cNvPr>
          <p:cNvSpPr/>
          <p:nvPr/>
        </p:nvSpPr>
        <p:spPr>
          <a:xfrm>
            <a:off x="3086312" y="8133347"/>
            <a:ext cx="145860" cy="108284"/>
          </a:xfrm>
          <a:prstGeom prst="hear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7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225123" y="138781"/>
            <a:ext cx="6408864" cy="440742"/>
            <a:chOff x="225123" y="123998"/>
            <a:chExt cx="6408864" cy="440742"/>
          </a:xfrm>
        </p:grpSpPr>
        <p:sp>
          <p:nvSpPr>
            <p:cNvPr id="31" name="Rechteck 30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58395577-6D4B-4E09-B461-6619AE85D8A0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Vegan – hier nochmal alle Produkte zusammengefasst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0B77F860-1ABD-40A1-BE8E-4EB3E45B6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23244"/>
              </p:ext>
            </p:extLst>
          </p:nvPr>
        </p:nvGraphicFramePr>
        <p:xfrm>
          <a:off x="475320" y="1451438"/>
          <a:ext cx="5905407" cy="7655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  <a:latin typeface="+mj-lt"/>
                        </a:rPr>
                        <a:t>Art.Nr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Gebratenes Frischgemüse 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Spieß mit rohem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Spieß mit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Vollkornsemmel belegt mit Hummus und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Vollkornsemmel belegt mit Avocado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Börek mit Spinat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Maisecken belegt mit Hummus und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3,95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Bananenkuchen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9944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Apfelkuchen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Müslischnitten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3,70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43544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Veganes Körnerbrot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8793"/>
                  </a:ext>
                </a:extLst>
              </a:tr>
              <a:tr h="38741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Mandelhörnchen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8670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3226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</a:t>
                      </a:r>
                      <a:r>
                        <a:rPr lang="de-DE" sz="135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400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008525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3227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 vegan </a:t>
                      </a: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250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180340"/>
                  </a:ext>
                </a:extLst>
              </a:tr>
              <a:tr h="360948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1255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Breze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mit </a:t>
                      </a: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Hummus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85642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1256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Breze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mit pflanzlicher Margarine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20305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63221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344B6B7C-2CAA-4A98-8275-94E093D863F7}"/>
              </a:ext>
            </a:extLst>
          </p:cNvPr>
          <p:cNvSpPr/>
          <p:nvPr/>
        </p:nvSpPr>
        <p:spPr>
          <a:xfrm>
            <a:off x="3850104" y="1740295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herzhaft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4AF683F-1BFD-4AD6-8AF5-A1B806EB4504}"/>
              </a:ext>
            </a:extLst>
          </p:cNvPr>
          <p:cNvSpPr/>
          <p:nvPr/>
        </p:nvSpPr>
        <p:spPr>
          <a:xfrm>
            <a:off x="3850103" y="4663156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süß</a:t>
            </a:r>
          </a:p>
        </p:txBody>
      </p:sp>
    </p:spTree>
    <p:extLst>
      <p:ext uri="{BB962C8B-B14F-4D97-AF65-F5344CB8AC3E}">
        <p14:creationId xmlns:p14="http://schemas.microsoft.com/office/powerpoint/2010/main" val="128334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25123" y="123326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E70F2A8E-8A1C-4B08-A367-B88E0A02C92E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Müsli, Joghurt und Obst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1DB72C8E-DC8B-4B2C-A2F6-EDE20DC1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73010"/>
              </p:ext>
            </p:extLst>
          </p:nvPr>
        </p:nvGraphicFramePr>
        <p:xfrm>
          <a:off x="475320" y="1451438"/>
          <a:ext cx="5905407" cy="4846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Bircher Müsli 0,25l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Bircher Müsli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 l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Fruchtjoghurt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0,25 l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Obstsalat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 kg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4,30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Obstsalat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3209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Obstsalat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250 ml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Fruchtspieß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3,95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Fruchtspieß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Obstkorb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3226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</a:t>
                      </a:r>
                      <a:r>
                        <a:rPr lang="de-DE" sz="135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400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  4,50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3227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</a:t>
                      </a:r>
                      <a:r>
                        <a:rPr lang="de-DE" sz="135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250 ml 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3,80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83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1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225123" y="143169"/>
            <a:ext cx="6408864" cy="440742"/>
            <a:chOff x="225123" y="123998"/>
            <a:chExt cx="6408864" cy="440742"/>
          </a:xfrm>
        </p:grpSpPr>
        <p:sp>
          <p:nvSpPr>
            <p:cNvPr id="28" name="Rechteck 27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1" name="Gruppieren 30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B4DD5977-AB41-40A1-B51B-7C0BC62452FC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Plundergebäck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B460DD8-2EB4-4686-8322-0251B26B2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8812"/>
              </p:ext>
            </p:extLst>
          </p:nvPr>
        </p:nvGraphicFramePr>
        <p:xfrm>
          <a:off x="475320" y="1451438"/>
          <a:ext cx="5905407" cy="6831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Schokocroissant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2,60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Vanillecroissant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Nussschnecke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Apfeltasche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Pekan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-Nuss-Tasche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Vanille-Schoko-Schleife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Franzbrötchen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81021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Franzbrötchen mit Himbeeren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99705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Käsetasche mit Himbeeren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59164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Donut Vanille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2,40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990829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Donut Schokolade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2,40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829665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Muffin Vanille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354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Muffin Schokolade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731775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256686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E9FCBD79-5BDE-4A29-98B7-BD408CDE4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11" y="7608945"/>
            <a:ext cx="1770384" cy="140497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C21ED21-8986-48E5-A26C-C6F6FFCF94FA}"/>
              </a:ext>
            </a:extLst>
          </p:cNvPr>
          <p:cNvSpPr txBox="1"/>
          <p:nvPr/>
        </p:nvSpPr>
        <p:spPr>
          <a:xfrm>
            <a:off x="5065295" y="8731832"/>
            <a:ext cx="1568692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Nussschnecke</a:t>
            </a:r>
          </a:p>
        </p:txBody>
      </p:sp>
    </p:spTree>
    <p:extLst>
      <p:ext uri="{BB962C8B-B14F-4D97-AF65-F5344CB8AC3E}">
        <p14:creationId xmlns:p14="http://schemas.microsoft.com/office/powerpoint/2010/main" val="333507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/>
        </p:nvGrpSpPr>
        <p:grpSpPr>
          <a:xfrm>
            <a:off x="225123" y="139265"/>
            <a:ext cx="6408864" cy="440742"/>
            <a:chOff x="225123" y="123998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3" name="Gruppieren 42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4" name="Rechteck 43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49E215CB-CD6A-4DBE-8D53-6FBB2B5C7EDD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Kuchen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1A73E2F8-B224-4B98-897B-713FD1AB5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1925"/>
              </p:ext>
            </p:extLst>
          </p:nvPr>
        </p:nvGraphicFramePr>
        <p:xfrm>
          <a:off x="475320" y="1451438"/>
          <a:ext cx="5905407" cy="649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508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Marmorkuchen 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kg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38,00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Nuss-Spezial-Kuchen (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gluten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– 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u. lactosefrei) 100 gr.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5,50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Schoko-Kirsch-Kuchen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Bananenkuchen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Apfel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kuchen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526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Apfel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kuchen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Käse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kuchen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Käse-</a:t>
                      </a:r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Johannisbeer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Käse-Kirsch-Kuchen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7297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Käse-Aprikosen-Kuchen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Zwetschgenkuchen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9393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Himbeerkuchen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89225"/>
                  </a:ext>
                </a:extLst>
              </a:tr>
              <a:tr h="44516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Obstkuchen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976488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Erdbeerkuchen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5737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74627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580129B6-CC8A-4495-BDA6-6754505A6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25" y="7300131"/>
            <a:ext cx="2051312" cy="184309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17FACA-4A77-44D7-BA76-2D4F0D714523}"/>
              </a:ext>
            </a:extLst>
          </p:cNvPr>
          <p:cNvSpPr txBox="1"/>
          <p:nvPr/>
        </p:nvSpPr>
        <p:spPr>
          <a:xfrm>
            <a:off x="5137484" y="8698832"/>
            <a:ext cx="149650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Marmorkuchen</a:t>
            </a:r>
          </a:p>
        </p:txBody>
      </p:sp>
    </p:spTree>
    <p:extLst>
      <p:ext uri="{BB962C8B-B14F-4D97-AF65-F5344CB8AC3E}">
        <p14:creationId xmlns:p14="http://schemas.microsoft.com/office/powerpoint/2010/main" val="309882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13A735A-5DF0-41AE-9810-40764668D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914400"/>
            <a:ext cx="6027821" cy="8022191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D208A57-436C-4694-82A6-366D1CDAFAB3}"/>
              </a:ext>
            </a:extLst>
          </p:cNvPr>
          <p:cNvGrpSpPr/>
          <p:nvPr/>
        </p:nvGrpSpPr>
        <p:grpSpPr>
          <a:xfrm>
            <a:off x="225123" y="139265"/>
            <a:ext cx="6408864" cy="440742"/>
            <a:chOff x="225123" y="123998"/>
            <a:chExt cx="6408864" cy="44074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878C6A8-6A2C-4F87-B11D-8B6DD011A908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259083E-D342-4A8C-899B-E76D13DBD06B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23953E9-8FDC-457A-BB6E-F87E5AF3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E820C9E-4FB0-4010-9E53-E6F7A7338AD7}"/>
              </a:ext>
            </a:extLst>
          </p:cNvPr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0EFB8AFC-E077-4CCB-956B-EBB9228C2CF1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A3F37B3-E712-4B02-BF21-97D76F02C345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24EC4ED-B9A3-4D30-A357-6FEFF2DD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AF424DE-02D5-4C83-8639-B86F961E3DB8}"/>
              </a:ext>
            </a:extLst>
          </p:cNvPr>
          <p:cNvSpPr txBox="1"/>
          <p:nvPr/>
        </p:nvSpPr>
        <p:spPr>
          <a:xfrm>
            <a:off x="4427622" y="8965189"/>
            <a:ext cx="2117556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Käse-</a:t>
            </a:r>
            <a:r>
              <a:rPr lang="de-DE" dirty="0" err="1">
                <a:latin typeface="+mj-lt"/>
              </a:rPr>
              <a:t>Johannisbeer</a:t>
            </a:r>
            <a:r>
              <a:rPr lang="de-DE" dirty="0">
                <a:latin typeface="+mj-lt"/>
              </a:rPr>
              <a:t>-Kuchen</a:t>
            </a:r>
          </a:p>
        </p:txBody>
      </p:sp>
    </p:spTree>
    <p:extLst>
      <p:ext uri="{BB962C8B-B14F-4D97-AF65-F5344CB8AC3E}">
        <p14:creationId xmlns:p14="http://schemas.microsoft.com/office/powerpoint/2010/main" val="164420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225123" y="95831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D71E655B-539C-4384-BB30-79003CB280CB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Sahnetorten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FD07235B-CD19-4B21-8718-10E579E4F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95590"/>
              </p:ext>
            </p:extLst>
          </p:nvPr>
        </p:nvGraphicFramePr>
        <p:xfrm>
          <a:off x="475320" y="1451438"/>
          <a:ext cx="5905407" cy="4437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Bienenstich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Eierlikörsahnetorte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Käsesahne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Schokosahne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Erdbeersahne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Schwarzwäldersahne</a:t>
                      </a:r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Maracujasahne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Pfirsichsahnetorte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18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44AFA9B-9FED-43D5-8F30-0472CF64C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9392" y="1961150"/>
            <a:ext cx="7988971" cy="591953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BB6F59F-C99F-4152-9BAF-C4917421780A}"/>
              </a:ext>
            </a:extLst>
          </p:cNvPr>
          <p:cNvGrpSpPr/>
          <p:nvPr/>
        </p:nvGrpSpPr>
        <p:grpSpPr>
          <a:xfrm>
            <a:off x="225123" y="95831"/>
            <a:ext cx="6408864" cy="440742"/>
            <a:chOff x="225123" y="123998"/>
            <a:chExt cx="6408864" cy="44074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136AD4E-1BAB-4FB2-B067-3162715D4D69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7817CBD-8932-44D2-B97C-017D0A802B00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9C22551-E73D-4A6F-BAE2-18B7C48F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054563F-4EC8-491A-98E4-C99AF70F871A}"/>
              </a:ext>
            </a:extLst>
          </p:cNvPr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B7317B0-82AF-48A5-A18F-B5959E764039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119F28C-0B6D-4011-AF1E-3847DA3926FE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6760DF9-BF6F-4958-B18C-4D9B3D47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90EE2DE1-9D37-4DAF-8D5A-0BB77D5E0725}"/>
              </a:ext>
            </a:extLst>
          </p:cNvPr>
          <p:cNvSpPr txBox="1"/>
          <p:nvPr/>
        </p:nvSpPr>
        <p:spPr>
          <a:xfrm>
            <a:off x="4463034" y="8989918"/>
            <a:ext cx="1961828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+mj-lt"/>
              </a:rPr>
              <a:t>Schwarzwäldersahnetorte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3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225122" y="126695"/>
            <a:ext cx="6408864" cy="440742"/>
            <a:chOff x="225123" y="123998"/>
            <a:chExt cx="6408864" cy="440742"/>
          </a:xfrm>
        </p:grpSpPr>
        <p:sp>
          <p:nvSpPr>
            <p:cNvPr id="30" name="Rechteck 29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8B98B160-EF8E-4032-BE87-1E26947FD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85248"/>
              </p:ext>
            </p:extLst>
          </p:nvPr>
        </p:nvGraphicFramePr>
        <p:xfrm>
          <a:off x="520893" y="1463470"/>
          <a:ext cx="5905407" cy="44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3197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5769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Prinzregententorte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5774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Sachertorte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5769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Haselnusscreme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6962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Spanische-Vanille-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6962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Schwarzwäldercreme</a:t>
                      </a:r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61274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Himbeer-Raffaello-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8154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Moccacremetorte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72894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928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Rouladen-Creme-Torte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421106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929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Bayrischcreme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96347"/>
                  </a:ext>
                </a:extLst>
              </a:tr>
              <a:tr h="601495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97406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8996DA33-9AFF-4B56-BACE-284FA73E9BA2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Cremetorten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2804F6-1F1C-4439-8566-EE67C447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9" y="5913048"/>
            <a:ext cx="2909085" cy="30720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EFB020B-9D31-4D41-8D1D-B3451A53F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12" y="6537552"/>
            <a:ext cx="2771819" cy="27653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708ACB-FEC4-4A20-95AB-A023B1DBC994}"/>
              </a:ext>
            </a:extLst>
          </p:cNvPr>
          <p:cNvSpPr txBox="1"/>
          <p:nvPr/>
        </p:nvSpPr>
        <p:spPr>
          <a:xfrm>
            <a:off x="473069" y="8935634"/>
            <a:ext cx="2436322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Prinzregententorte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B2D4E9-5E61-46CE-8B0F-A5D4566E5BD0}"/>
              </a:ext>
            </a:extLst>
          </p:cNvPr>
          <p:cNvSpPr txBox="1"/>
          <p:nvPr/>
        </p:nvSpPr>
        <p:spPr>
          <a:xfrm>
            <a:off x="4950780" y="6351023"/>
            <a:ext cx="190985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Haselnusscremetorte</a:t>
            </a:r>
          </a:p>
        </p:txBody>
      </p:sp>
    </p:spTree>
    <p:extLst>
      <p:ext uri="{BB962C8B-B14F-4D97-AF65-F5344CB8AC3E}">
        <p14:creationId xmlns:p14="http://schemas.microsoft.com/office/powerpoint/2010/main" val="13063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5" name="Rechteck 4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850EBBEB-9693-4A0E-A9E5-B938F89471A7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Schnitten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6C948C26-050F-4D75-BD4C-6EF424430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772228"/>
              </p:ext>
            </p:extLst>
          </p:nvPr>
        </p:nvGraphicFramePr>
        <p:xfrm>
          <a:off x="475320" y="1451438"/>
          <a:ext cx="5905407" cy="4762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Aprikosen-Käse-Schnitten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Himbeerschnitte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4,50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Bratapfel</a:t>
                      </a:r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schnitte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Mohn</a:t>
                      </a:r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schnitte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Gewürzschnitte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Zwetschgen Datschi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4,20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Apfel-Mohn-</a:t>
                      </a:r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Schnitte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4,50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Erdbeerschnitte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4,50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Rüblischnitte</a:t>
                      </a:r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Schoko-Kokos-Schnitte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083385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1A6E6CEC-48CB-4F41-B2F0-008AAFCFF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2" y="6194508"/>
            <a:ext cx="3079804" cy="22600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55259C4-4EB6-46FD-BC34-4F17F1F5D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88" y="6910949"/>
            <a:ext cx="2680539" cy="19343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E1CC4C8-8218-48F2-B811-F90AE21F6EC1}"/>
              </a:ext>
            </a:extLst>
          </p:cNvPr>
          <p:cNvSpPr txBox="1"/>
          <p:nvPr/>
        </p:nvSpPr>
        <p:spPr>
          <a:xfrm>
            <a:off x="499971" y="8545640"/>
            <a:ext cx="2657842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Apfel-Mohn-Schnitte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7CDD73-5E5D-4DA2-8AEC-A500E4FC71C4}"/>
              </a:ext>
            </a:extLst>
          </p:cNvPr>
          <p:cNvSpPr txBox="1"/>
          <p:nvPr/>
        </p:nvSpPr>
        <p:spPr>
          <a:xfrm>
            <a:off x="5026032" y="6489866"/>
            <a:ext cx="1491916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Bratapfelschnitte</a:t>
            </a:r>
          </a:p>
        </p:txBody>
      </p:sp>
    </p:spTree>
    <p:extLst>
      <p:ext uri="{BB962C8B-B14F-4D97-AF65-F5344CB8AC3E}">
        <p14:creationId xmlns:p14="http://schemas.microsoft.com/office/powerpoint/2010/main" val="169967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29" name="Rechteck 28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3" name="Gruppieren 32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4" name="Rechteck 33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4F4ABE9E-9D21-42DC-883D-C534C08D7C00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Dauergebäck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ACE2DA8-DA5C-4CF3-8C5B-5A295315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2186"/>
              </p:ext>
            </p:extLst>
          </p:nvPr>
        </p:nvGraphicFramePr>
        <p:xfrm>
          <a:off x="475320" y="1451438"/>
          <a:ext cx="5905407" cy="5556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Nussbreze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Schweineohren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Mandelhörnchen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Linzerschnitte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Walnussecke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Haselnussecke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Nougatring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Spritzhörnchen 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Spritzhörnchen dunkel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9704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134765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Bobbes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26313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45305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8207E779-98F3-4B29-B4DD-586A43D38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83" y="7007760"/>
            <a:ext cx="1926527" cy="11628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AFC295B-A482-4416-BBC6-B9F2EAAF9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68" y="7775811"/>
            <a:ext cx="1926527" cy="127159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173BC4C-B744-4FCB-B995-9E608E055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6" y="6891324"/>
            <a:ext cx="1926526" cy="13515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67ACD7F-2532-42D6-A18B-D086DBD259C9}"/>
              </a:ext>
            </a:extLst>
          </p:cNvPr>
          <p:cNvSpPr txBox="1"/>
          <p:nvPr/>
        </p:nvSpPr>
        <p:spPr>
          <a:xfrm>
            <a:off x="575536" y="8242906"/>
            <a:ext cx="1806717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+mj-lt"/>
              </a:rPr>
              <a:t>Linzerschnitte</a:t>
            </a:r>
            <a:endParaRPr lang="de-DE" dirty="0"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0F761AF-619C-453D-808F-0F10F4FD9DDB}"/>
              </a:ext>
            </a:extLst>
          </p:cNvPr>
          <p:cNvSpPr txBox="1"/>
          <p:nvPr/>
        </p:nvSpPr>
        <p:spPr>
          <a:xfrm>
            <a:off x="2602278" y="7475516"/>
            <a:ext cx="1744579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Schweineohr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91D1BD-01D8-44E8-8C4B-67299625F702}"/>
              </a:ext>
            </a:extLst>
          </p:cNvPr>
          <p:cNvSpPr txBox="1"/>
          <p:nvPr/>
        </p:nvSpPr>
        <p:spPr>
          <a:xfrm>
            <a:off x="5236793" y="8336262"/>
            <a:ext cx="139566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Haselnussecke</a:t>
            </a:r>
          </a:p>
        </p:txBody>
      </p:sp>
    </p:spTree>
    <p:extLst>
      <p:ext uri="{BB962C8B-B14F-4D97-AF65-F5344CB8AC3E}">
        <p14:creationId xmlns:p14="http://schemas.microsoft.com/office/powerpoint/2010/main" val="20123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61905" y="1077660"/>
            <a:ext cx="6093426" cy="887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Für </a:t>
            </a:r>
            <a:r>
              <a:rPr lang="de-DE" sz="1350" dirty="0" smtClean="0">
                <a:latin typeface="+mj-lt"/>
              </a:rPr>
              <a:t>Eure Veranstaltung </a:t>
            </a:r>
            <a:r>
              <a:rPr lang="de-DE" sz="1350" dirty="0">
                <a:latin typeface="+mj-lt"/>
              </a:rPr>
              <a:t>seid Ihr noch auf der Suche nach einem süßen </a:t>
            </a:r>
            <a:r>
              <a:rPr lang="de-DE" sz="1350" dirty="0" smtClean="0">
                <a:latin typeface="+mj-lt"/>
              </a:rPr>
              <a:t>und/oder </a:t>
            </a:r>
            <a:r>
              <a:rPr lang="de-DE" sz="1350" dirty="0">
                <a:latin typeface="+mj-lt"/>
              </a:rPr>
              <a:t>salzigem Catering ?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Vom reichhaltigen Frühstück mit frisch belegten Semmeln und Bircher Müsli, über ein leckeres Mittagessen mit hausgemachten Suppen bis hin zu einer Kaffeepause mit handgefertigten Kuchen – wir haben eine Variation von Produkten, welche wir individuell an Eure Wünsche anpassen. Gerne übernehmen wir die Zusammenstellung der Produkte – mit Fleisch und Fisch, vegetarisch oder vegan sowie auf Wunsch </a:t>
            </a:r>
          </a:p>
          <a:p>
            <a:pPr defTabSz="361950">
              <a:lnSpc>
                <a:spcPct val="150000"/>
              </a:lnSpc>
            </a:pPr>
            <a:r>
              <a:rPr lang="de-DE" sz="1350" dirty="0" err="1" smtClean="0">
                <a:latin typeface="+mj-lt"/>
              </a:rPr>
              <a:t>gluten</a:t>
            </a:r>
            <a:r>
              <a:rPr lang="de-DE" sz="1350" dirty="0" smtClean="0">
                <a:latin typeface="+mj-lt"/>
              </a:rPr>
              <a:t>– und </a:t>
            </a:r>
            <a:r>
              <a:rPr lang="de-DE" sz="1350" dirty="0">
                <a:latin typeface="+mj-lt"/>
              </a:rPr>
              <a:t>lactosefrei.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Auf den folgenden Seiten geben wir Euch einen Überblick über unsere Produkte: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                                                                                                                                    </a:t>
            </a:r>
            <a:r>
              <a:rPr lang="de-DE" sz="1350" dirty="0">
                <a:solidFill>
                  <a:srgbClr val="000000"/>
                </a:solidFill>
                <a:latin typeface="+mj-lt"/>
              </a:rPr>
              <a:t>Seite</a:t>
            </a:r>
            <a:endParaRPr lang="de-DE" sz="1350" dirty="0">
              <a:latin typeface="+mj-lt"/>
            </a:endParaRP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1. Belegte Semmeln, Brote u.a.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3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2. Belegtes Laugengebäck</a:t>
            </a:r>
            <a:r>
              <a:rPr lang="de-DE" sz="1350" dirty="0">
                <a:solidFill>
                  <a:srgbClr val="800080"/>
                </a:solidFill>
              </a:rPr>
              <a:t>         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</a:rPr>
              <a:t>  </a:t>
            </a:r>
            <a:r>
              <a:rPr lang="de-DE" sz="1350" dirty="0">
                <a:solidFill>
                  <a:srgbClr val="800080"/>
                </a:solidFill>
              </a:rPr>
              <a:t>5</a:t>
            </a:r>
            <a:endParaRPr lang="de-DE" sz="1350" dirty="0">
              <a:solidFill>
                <a:srgbClr val="800080"/>
              </a:solidFill>
              <a:latin typeface="+mj-lt"/>
            </a:endParaRP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3. Herzhaftes Gebäck                 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6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4. Spieße                                      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6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5. Weiteres Herzhaftes, Suppe und Salate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7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6. Klein aber oho – unsere Produkte auf die Hand                                                  9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7. Vegan – hier nochmal alle Produkte zusammengefasst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10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8. Müsli, Joghurt und Obst	     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11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9. Plundergebäck                                                                                                         12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10. Kuchen                                                                                                                    13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11. Sahnetorten                                                                                                           15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12. Cremetorten                                                                                                          17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13. Schnitten                                                                                                                18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14. Dauergebäck                                                                                                         19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15. Getränke                                                                                                                20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16.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Neuheiten                                                                                                              21</a:t>
            </a:r>
            <a:endParaRPr lang="de-DE" sz="1350" dirty="0">
              <a:solidFill>
                <a:srgbClr val="800080"/>
              </a:solidFill>
              <a:latin typeface="+mj-lt"/>
            </a:endParaRPr>
          </a:p>
          <a:p>
            <a:pPr defTabSz="361950"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 defTabSz="361950">
              <a:lnSpc>
                <a:spcPct val="150000"/>
              </a:lnSpc>
            </a:pPr>
            <a:endParaRPr lang="de-DE" sz="1200" dirty="0">
              <a:latin typeface="Lucida Handwriting" panose="03010101010101010101" pitchFamily="66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25123" y="123998"/>
            <a:ext cx="6408864" cy="440742"/>
            <a:chOff x="225123" y="123998"/>
            <a:chExt cx="6408864" cy="440742"/>
          </a:xfrm>
        </p:grpSpPr>
        <p:sp>
          <p:nvSpPr>
            <p:cNvPr id="33" name="Rechteck 32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7" name="Rechteck 36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03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25123" y="143567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5" name="Rechteck 4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6014C3E5-5C84-4864-A957-AC9DF8A4A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5810"/>
              </p:ext>
            </p:extLst>
          </p:nvPr>
        </p:nvGraphicFramePr>
        <p:xfrm>
          <a:off x="475320" y="1451438"/>
          <a:ext cx="5905407" cy="5937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Tee 0,3l </a:t>
                      </a:r>
                    </a:p>
                    <a:p>
                      <a:r>
                        <a:rPr lang="de-DE" b="0" dirty="0">
                          <a:latin typeface="+mj-lt"/>
                        </a:rPr>
                        <a:t>- Auswahl aus frischem Ingwer, Zitrone,        </a:t>
                      </a:r>
                    </a:p>
                    <a:p>
                      <a:r>
                        <a:rPr lang="de-DE" b="0" dirty="0">
                          <a:latin typeface="+mj-lt"/>
                        </a:rPr>
                        <a:t>  Pfefferminze, Nelken oder Früchte</a:t>
                      </a:r>
                    </a:p>
                    <a:p>
                      <a:r>
                        <a:rPr lang="de-DE" b="0" dirty="0">
                          <a:latin typeface="+mj-lt"/>
                        </a:rPr>
                        <a:t>- verschiedene Sorten im Beutel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3,30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55585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Tasse Kaffee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Frisch gepresster Orangensaft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2725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Frisch gepresster Orangensaft 0,25l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Adelholzener Wasser classic, medium, sanft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Adelholzener versch. Sorten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2,55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Cola, Cola light, Cola Zero, Fanta, Mezzo Mix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Saisonal: Glühwein 0,3l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5,80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Auf Wunsch 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werden Pappbecher, Gläser 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und/oder 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Strohhalme zur Verfügung gestellt.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34424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06C49A7C-23A4-4141-A062-088253CF1EA1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Getränke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14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25123" y="143567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5" name="Rechteck 4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6014C3E5-5C84-4864-A957-AC9DF8A4A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41866"/>
              </p:ext>
            </p:extLst>
          </p:nvPr>
        </p:nvGraphicFramePr>
        <p:xfrm>
          <a:off x="463288" y="1451438"/>
          <a:ext cx="5905407" cy="508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202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Apfelkrapfen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04399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1365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Mini-Falafel</a:t>
                      </a:r>
                      <a:r>
                        <a:rPr lang="de-DE" baseline="0" dirty="0" smtClean="0">
                          <a:latin typeface="+mj-lt"/>
                        </a:rPr>
                        <a:t> mit Gemüse gefüllt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3,90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1255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Breze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mit </a:t>
                      </a: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Hummus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1256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Breze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mit pflanzlicher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Margarine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3226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</a:t>
                      </a:r>
                      <a:r>
                        <a:rPr lang="de-DE" sz="135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400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3227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 vegan </a:t>
                      </a: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250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1315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Mozzarella-Semmel mit Salat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1326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Mortadella-Semmel mit Salat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298382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1304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Salami-Semmel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mit Salat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77793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929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Bayrischcreme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34424"/>
                  </a:ext>
                </a:extLst>
              </a:tr>
              <a:tr h="316429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928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Rouladen-Creme-Torte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89223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211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Quarkbällchen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29877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06C49A7C-23A4-4141-A062-088253CF1EA1}"/>
              </a:ext>
            </a:extLst>
          </p:cNvPr>
          <p:cNvSpPr txBox="1"/>
          <p:nvPr/>
        </p:nvSpPr>
        <p:spPr>
          <a:xfrm>
            <a:off x="475320" y="892083"/>
            <a:ext cx="60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rgbClr val="800080"/>
                </a:solidFill>
                <a:latin typeface="+mj-lt"/>
              </a:rPr>
              <a:t>Neuheiten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047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350127" y="676473"/>
            <a:ext cx="6155793" cy="836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Lieferkosten </a:t>
            </a: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600" dirty="0">
              <a:latin typeface="+mj-lt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 smtClean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r>
              <a:rPr lang="de-DE" sz="1600" b="1" dirty="0" smtClean="0">
                <a:solidFill>
                  <a:srgbClr val="800080"/>
                </a:solidFill>
                <a:latin typeface="+mj-lt"/>
              </a:rPr>
              <a:t>Liefer- und Zahlungsbedingungen / Sonstiges</a:t>
            </a:r>
            <a:endParaRPr lang="de-DE" sz="1600" b="1" dirty="0">
              <a:solidFill>
                <a:srgbClr val="800080"/>
              </a:solidFill>
              <a:latin typeface="+mj-lt"/>
            </a:endParaRPr>
          </a:p>
          <a:p>
            <a:r>
              <a:rPr lang="de-DE" sz="1200" dirty="0" smtClean="0"/>
              <a:t>Die Mengenangaben  bei Bestellungen werden in der Regel mit 2 – 2,5 </a:t>
            </a:r>
            <a:r>
              <a:rPr lang="de-DE" sz="1200" dirty="0" err="1" smtClean="0"/>
              <a:t>Stk</a:t>
            </a:r>
            <a:r>
              <a:rPr lang="de-DE" sz="1200" dirty="0" smtClean="0"/>
              <a:t> pro Person berechnet</a:t>
            </a:r>
          </a:p>
          <a:p>
            <a:r>
              <a:rPr lang="de-DE" sz="1200" dirty="0" smtClean="0"/>
              <a:t>Um </a:t>
            </a:r>
            <a:r>
              <a:rPr lang="de-DE" sz="1200" dirty="0"/>
              <a:t>wettbewerbsfähig zu bleiben, bitten wir um zeitnahe Zahlung. 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Bitte geben Sie uns bei Bestellung die korrekte Rechnungsadresse bekannt. Für den erhöhten Aufwand bei Rechnungsumschreibungen müssen wir künftige eine Gebühr in Höhe von 15,00 Euro berechnen. </a:t>
            </a:r>
            <a:endParaRPr lang="de-DE" sz="1200" dirty="0">
              <a:solidFill>
                <a:srgbClr val="FF0000"/>
              </a:solidFill>
            </a:endParaRPr>
          </a:p>
          <a:p>
            <a:r>
              <a:rPr lang="de-DE" sz="1200" dirty="0" smtClean="0">
                <a:solidFill>
                  <a:srgbClr val="FF0000"/>
                </a:solidFill>
              </a:rPr>
              <a:t>Auswahl und Artikelnummern bei Bestellungen angeben. Pro Person ca. 2 – 2,5 </a:t>
            </a:r>
            <a:r>
              <a:rPr lang="de-DE" sz="1200" dirty="0" err="1" smtClean="0">
                <a:solidFill>
                  <a:srgbClr val="FF0000"/>
                </a:solidFill>
              </a:rPr>
              <a:t>Stk</a:t>
            </a:r>
            <a:r>
              <a:rPr lang="de-DE" sz="1200" dirty="0" smtClean="0">
                <a:solidFill>
                  <a:srgbClr val="FF0000"/>
                </a:solidFill>
              </a:rPr>
              <a:t> i.d.R. 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Gerne sehen wir Ihrer detaillierten Auftragserteilung entgegen. </a:t>
            </a:r>
            <a:endParaRPr lang="de-DE" sz="12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Stornoklausel</a:t>
            </a:r>
          </a:p>
          <a:p>
            <a:r>
              <a:rPr lang="de-DE" sz="1200" dirty="0">
                <a:latin typeface="+mj-lt"/>
              </a:rPr>
              <a:t>Wir kaufen für Ihre Veranstaltung frische Rohprodukte von hochwertiger Qualität ein. Änderungen </a:t>
            </a:r>
            <a:r>
              <a:rPr lang="de-DE" sz="1200" dirty="0" smtClean="0">
                <a:latin typeface="+mj-lt"/>
              </a:rPr>
              <a:t>der Bestellung sowie Anzahl </a:t>
            </a:r>
            <a:r>
              <a:rPr lang="de-DE" sz="1200" dirty="0">
                <a:latin typeface="+mj-lt"/>
              </a:rPr>
              <a:t>können wir bis 48 Stunden vor Ihrer Veranstaltung akzeptieren. Danach sind die Vorbereitungen voll im Gange und müssen Ihnen in Rechnung gestellt werden.</a:t>
            </a:r>
          </a:p>
          <a:p>
            <a:endParaRPr lang="de-DE" sz="1350" dirty="0">
              <a:latin typeface="+mj-lt"/>
            </a:endParaRPr>
          </a:p>
          <a:p>
            <a:r>
              <a:rPr lang="de-DE" sz="1200" dirty="0">
                <a:latin typeface="+mj-lt"/>
              </a:rPr>
              <a:t>Es gelten die Allgemeinen Geschäftsbedingungen laut unserer </a:t>
            </a:r>
            <a:r>
              <a:rPr lang="de-DE" sz="1200" dirty="0" smtClean="0">
                <a:latin typeface="+mj-lt"/>
              </a:rPr>
              <a:t>Webseite: </a:t>
            </a:r>
            <a:r>
              <a:rPr lang="de-DE" sz="1200" dirty="0" smtClean="0">
                <a:latin typeface="+mj-lt"/>
                <a:hlinkClick r:id="rId2"/>
              </a:rPr>
              <a:t>www.stemerowitz.de/Kontakt/AGB</a:t>
            </a:r>
            <a:r>
              <a:rPr lang="de-DE" sz="1200" dirty="0" smtClean="0">
                <a:latin typeface="+mj-lt"/>
              </a:rPr>
              <a:t>. </a:t>
            </a:r>
            <a:endParaRPr lang="de-DE" sz="1200" dirty="0">
              <a:latin typeface="+mj-lt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28" name="Rechteck 27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2" name="Gruppieren 31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3" name="Rechteck 32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ADCD0D2-12E8-4FAD-BFD1-E2B4CE47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63534"/>
              </p:ext>
            </p:extLst>
          </p:nvPr>
        </p:nvGraphicFramePr>
        <p:xfrm>
          <a:off x="544617" y="1215189"/>
          <a:ext cx="5771961" cy="1287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951">
                  <a:extLst>
                    <a:ext uri="{9D8B030D-6E8A-4147-A177-3AD203B41FA5}">
                      <a16:colId xmlns:a16="http://schemas.microsoft.com/office/drawing/2014/main" val="1990931156"/>
                    </a:ext>
                  </a:extLst>
                </a:gridCol>
                <a:gridCol w="2671010">
                  <a:extLst>
                    <a:ext uri="{9D8B030D-6E8A-4147-A177-3AD203B41FA5}">
                      <a16:colId xmlns:a16="http://schemas.microsoft.com/office/drawing/2014/main" val="1088312311"/>
                    </a:ext>
                  </a:extLst>
                </a:gridCol>
              </a:tblGrid>
              <a:tr h="4451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Lieferkostenpauschale </a:t>
                      </a:r>
                      <a:r>
                        <a:rPr lang="de-DE" sz="1350" dirty="0" smtClean="0">
                          <a:latin typeface="+mj-lt"/>
                        </a:rPr>
                        <a:t>ab 01.11.2024</a:t>
                      </a:r>
                      <a:endParaRPr lang="de-DE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12,00 Euro pro Fahrt</a:t>
                      </a:r>
                      <a:endParaRPr lang="de-DE" sz="13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09527"/>
                  </a:ext>
                </a:extLst>
              </a:tr>
              <a:tr h="842210">
                <a:tc>
                  <a:txBody>
                    <a:bodyPr/>
                    <a:lstStyle/>
                    <a:p>
                      <a:r>
                        <a:rPr lang="de-DE" sz="1350" dirty="0" smtClean="0">
                          <a:latin typeface="+mj-lt"/>
                        </a:rPr>
                        <a:t>Lieferkosten</a:t>
                      </a:r>
                      <a:r>
                        <a:rPr lang="de-DE" sz="1350" baseline="0" dirty="0" smtClean="0">
                          <a:latin typeface="+mj-lt"/>
                        </a:rPr>
                        <a:t> außerhalb Mittlerer Ring </a:t>
                      </a:r>
                    </a:p>
                    <a:p>
                      <a:endParaRPr lang="de-DE" sz="1350" baseline="0" dirty="0" smtClean="0">
                        <a:latin typeface="+mj-lt"/>
                      </a:endParaRPr>
                    </a:p>
                    <a:p>
                      <a:r>
                        <a:rPr lang="de-DE" sz="135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Abholung der Bestellungen im Laden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dirty="0">
                          <a:latin typeface="+mj-lt"/>
                        </a:rPr>
                        <a:t>2,80 Euro je angefangenem </a:t>
                      </a:r>
                      <a:r>
                        <a:rPr lang="de-DE" sz="1350" dirty="0" smtClean="0">
                          <a:latin typeface="+mj-lt"/>
                        </a:rPr>
                        <a:t>km</a:t>
                      </a:r>
                    </a:p>
                    <a:p>
                      <a:endParaRPr lang="de-DE" sz="1350" dirty="0" smtClean="0">
                        <a:latin typeface="+mj-lt"/>
                      </a:endParaRPr>
                    </a:p>
                    <a:p>
                      <a:r>
                        <a:rPr lang="de-DE" sz="1350" dirty="0" smtClean="0">
                          <a:solidFill>
                            <a:schemeClr val="tx1"/>
                          </a:solidFill>
                          <a:latin typeface="+mj-lt"/>
                        </a:rPr>
                        <a:t>kostenlos</a:t>
                      </a:r>
                      <a:endParaRPr lang="de-DE" sz="13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190186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E2C3B5A7-41FB-4CC6-96EB-183EA7A45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60" y="3187852"/>
            <a:ext cx="1479640" cy="17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479782" y="916194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Belegte Semmeln, Brote u.a.</a:t>
            </a: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31" name="Rechteck 30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223592" y="9320495"/>
            <a:ext cx="6408864" cy="440742"/>
            <a:chOff x="225123" y="9310970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24C4192-7053-457B-A2D9-F8ECBC2B6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11825"/>
              </p:ext>
            </p:extLst>
          </p:nvPr>
        </p:nvGraphicFramePr>
        <p:xfrm>
          <a:off x="541420" y="1540042"/>
          <a:ext cx="5905407" cy="4717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389848"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Art.Nr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4398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Semmeln 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gemischt mit Salat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3,50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3251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halbe Semmeln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3,50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4398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Vollkornbrote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5544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Lachssemmel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5544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Forellenfiletsemmel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0958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Putenschnitzelsemmel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3251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Fleischpflanzerlsemmel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32516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Ciabatta belegt mit Tomate-Mozzarella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1352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Tramezzini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 Scheiben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5613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Canapes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62861"/>
                  </a:ext>
                </a:extLst>
              </a:tr>
              <a:tr h="31763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Wraps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0200"/>
                  </a:ext>
                </a:extLst>
              </a:tr>
              <a:tr h="57843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Maisecken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64480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F69C96D-2955-471E-96D7-A8702940D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65497"/>
              </p:ext>
            </p:extLst>
          </p:nvPr>
        </p:nvGraphicFramePr>
        <p:xfrm>
          <a:off x="475320" y="6197761"/>
          <a:ext cx="5905407" cy="2538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407">
                  <a:extLst>
                    <a:ext uri="{9D8B030D-6E8A-4147-A177-3AD203B41FA5}">
                      <a16:colId xmlns:a16="http://schemas.microsoft.com/office/drawing/2014/main" val="26745495"/>
                    </a:ext>
                  </a:extLst>
                </a:gridCol>
              </a:tblGrid>
              <a:tr h="253890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Unsere Käseauswahl besteht u.a. aus Emmentaler, Gouda, Mozzarella, Kräuterkäse, Paprikakäse und Camembert.</a:t>
                      </a:r>
                    </a:p>
                    <a:p>
                      <a:endParaRPr lang="de-DE" sz="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Unsere Auswahl an Aufstrichen besteht u.a. </a:t>
                      </a:r>
                      <a:r>
                        <a:rPr lang="de-DE" dirty="0" smtClean="0">
                          <a:latin typeface="+mj-lt"/>
                        </a:rPr>
                        <a:t>aus Kräuterfrischkäse</a:t>
                      </a:r>
                      <a:r>
                        <a:rPr lang="de-DE" dirty="0">
                          <a:latin typeface="+mj-lt"/>
                        </a:rPr>
                        <a:t>, Obazda, Thunfisch und veganem Hummus.</a:t>
                      </a:r>
                    </a:p>
                    <a:p>
                      <a:endParaRPr lang="de-DE" sz="500" dirty="0">
                        <a:latin typeface="+mj-lt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Unsere Wurstauswahl besteht u.a. </a:t>
                      </a:r>
                      <a:r>
                        <a:rPr lang="de-DE" dirty="0" smtClean="0">
                          <a:latin typeface="+mj-lt"/>
                        </a:rPr>
                        <a:t>aus Salami</a:t>
                      </a:r>
                      <a:r>
                        <a:rPr lang="de-DE" dirty="0">
                          <a:latin typeface="+mj-lt"/>
                        </a:rPr>
                        <a:t>, Leberkäse, Schinken und Putenbrust.</a:t>
                      </a:r>
                    </a:p>
                    <a:p>
                      <a:endParaRPr lang="de-DE" sz="500" dirty="0">
                        <a:latin typeface="+mj-lt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Unsere Fischauswahl besteht </a:t>
                      </a:r>
                      <a:r>
                        <a:rPr lang="de-DE" dirty="0" smtClean="0">
                          <a:latin typeface="+mj-lt"/>
                        </a:rPr>
                        <a:t>u.a. aus </a:t>
                      </a:r>
                      <a:r>
                        <a:rPr lang="de-DE" dirty="0">
                          <a:latin typeface="+mj-lt"/>
                        </a:rPr>
                        <a:t>Lachs, Forelle und Thunfisch.</a:t>
                      </a:r>
                    </a:p>
                    <a:p>
                      <a:endParaRPr lang="de-DE" dirty="0">
                        <a:latin typeface="+mj-lt"/>
                      </a:endParaRPr>
                    </a:p>
                    <a:p>
                      <a:endParaRPr lang="de-DE" sz="500" dirty="0">
                        <a:latin typeface="+mj-lt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       Gerne stellen wir Euch eine Auswahl mit Fleisch und Fisch oder eine</a:t>
                      </a:r>
                    </a:p>
                    <a:p>
                      <a:r>
                        <a:rPr lang="de-DE" dirty="0">
                          <a:latin typeface="+mj-lt"/>
                        </a:rPr>
                        <a:t>        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vegetarische oder vegane Auswahl </a:t>
                      </a:r>
                      <a:r>
                        <a:rPr lang="de-DE" dirty="0">
                          <a:latin typeface="+mj-lt"/>
                        </a:rPr>
                        <a:t>zusammen.</a:t>
                      </a:r>
                    </a:p>
                    <a:p>
                      <a:endParaRPr lang="de-DE" dirty="0"/>
                    </a:p>
                  </a:txBody>
                  <a:tcPr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3216779"/>
                  </a:ext>
                </a:extLst>
              </a:tr>
            </a:tbl>
          </a:graphicData>
        </a:graphic>
      </p:graphicFrame>
      <p:sp>
        <p:nvSpPr>
          <p:cNvPr id="7" name="Herz 6">
            <a:extLst>
              <a:ext uri="{FF2B5EF4-FFF2-40B4-BE49-F238E27FC236}">
                <a16:creationId xmlns:a16="http://schemas.microsoft.com/office/drawing/2014/main" id="{1D67DCF9-6BFE-4CC9-8C6D-6C5CBC509431}"/>
              </a:ext>
            </a:extLst>
          </p:cNvPr>
          <p:cNvSpPr/>
          <p:nvPr/>
        </p:nvSpPr>
        <p:spPr>
          <a:xfrm>
            <a:off x="596515" y="8037095"/>
            <a:ext cx="145860" cy="108284"/>
          </a:xfrm>
          <a:prstGeom prst="hear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1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9EEA3A-CB2F-4A58-877F-F2387EDFB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1421" y="2249905"/>
            <a:ext cx="7940842" cy="54864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0B6FA00-2F11-47D2-9FBA-B3A8FDDC826A}"/>
              </a:ext>
            </a:extLst>
          </p:cNvPr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9E2E63D-7AD7-40A2-B937-1320D4ACF451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C48B56B-1F10-4783-A6FC-619C4E66E977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7E6763B-A46C-4D0D-A599-8E143EE5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8873B23-8ADD-4C8F-9DC5-5B545E2A0AE6}"/>
              </a:ext>
            </a:extLst>
          </p:cNvPr>
          <p:cNvGrpSpPr/>
          <p:nvPr/>
        </p:nvGrpSpPr>
        <p:grpSpPr>
          <a:xfrm>
            <a:off x="223592" y="9320495"/>
            <a:ext cx="6408864" cy="440742"/>
            <a:chOff x="225123" y="9310970"/>
            <a:chExt cx="6408864" cy="44074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D64390A-6176-4D39-B74E-B182A9BA76F2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FDDFBF7-B6B7-437D-8DE1-566A80C0C071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6FB93D1-5A9F-46A5-9784-AAED8CAA0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A939126-8EFF-4A19-B69B-081644C70A08}"/>
              </a:ext>
            </a:extLst>
          </p:cNvPr>
          <p:cNvSpPr txBox="1"/>
          <p:nvPr/>
        </p:nvSpPr>
        <p:spPr>
          <a:xfrm>
            <a:off x="3597443" y="8974837"/>
            <a:ext cx="2574758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Belegte halbe Semmeln mit Lachs</a:t>
            </a:r>
          </a:p>
        </p:txBody>
      </p:sp>
    </p:spTree>
    <p:extLst>
      <p:ext uri="{BB962C8B-B14F-4D97-AF65-F5344CB8AC3E}">
        <p14:creationId xmlns:p14="http://schemas.microsoft.com/office/powerpoint/2010/main" val="71155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225123" y="162219"/>
            <a:ext cx="6408864" cy="440742"/>
            <a:chOff x="225123" y="123998"/>
            <a:chExt cx="6408864" cy="440742"/>
          </a:xfrm>
        </p:grpSpPr>
        <p:sp>
          <p:nvSpPr>
            <p:cNvPr id="31" name="Rechteck 30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4737AD30-4924-4EC0-A2A4-6EA26E14DBFC}"/>
              </a:ext>
            </a:extLst>
          </p:cNvPr>
          <p:cNvSpPr txBox="1"/>
          <p:nvPr/>
        </p:nvSpPr>
        <p:spPr>
          <a:xfrm>
            <a:off x="472809" y="924164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Belegtes Laugengebäck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5CBC4775-7315-4295-AD37-C465FB0AB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87655"/>
              </p:ext>
            </p:extLst>
          </p:nvPr>
        </p:nvGraphicFramePr>
        <p:xfrm>
          <a:off x="541420" y="1540042"/>
          <a:ext cx="5905407" cy="651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09074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Butterbreze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Butterbreze mit Rucola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Butterbreze mit Schnittlauch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Breze mit Kräuterfrischkäse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Breze mit Obazda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Breze mit Eier und Remoulade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Breze mit Thunfisch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Belegte 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60948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Belegte </a:t>
                      </a:r>
                      <a:r>
                        <a:rPr lang="de-DE" dirty="0" err="1">
                          <a:latin typeface="+mj-lt"/>
                        </a:rPr>
                        <a:t>Brezenstange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Käsebreze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35358"/>
                  </a:ext>
                </a:extLst>
              </a:tr>
              <a:tr h="363353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1255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+mj-lt"/>
                        </a:rPr>
                        <a:t>Breze</a:t>
                      </a:r>
                      <a:r>
                        <a:rPr lang="de-DE" dirty="0" smtClean="0">
                          <a:latin typeface="+mj-lt"/>
                        </a:rPr>
                        <a:t> vegan mit </a:t>
                      </a:r>
                      <a:r>
                        <a:rPr lang="de-DE" dirty="0" err="1" smtClean="0">
                          <a:latin typeface="+mj-lt"/>
                        </a:rPr>
                        <a:t>Hummus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65374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1256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+mj-lt"/>
                        </a:rPr>
                        <a:t>Breze</a:t>
                      </a:r>
                      <a:r>
                        <a:rPr lang="de-DE" dirty="0" smtClean="0">
                          <a:latin typeface="+mj-lt"/>
                        </a:rPr>
                        <a:t> vegan mit pflanzlicher</a:t>
                      </a:r>
                      <a:r>
                        <a:rPr lang="de-DE" baseline="0" dirty="0" smtClean="0">
                          <a:latin typeface="+mj-lt"/>
                        </a:rPr>
                        <a:t> Margarine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1708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62685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9115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319548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51174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BC587F54-7DFC-4F14-9DB6-39562477D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28659"/>
              </p:ext>
            </p:extLst>
          </p:nvPr>
        </p:nvGraphicFramePr>
        <p:xfrm>
          <a:off x="476296" y="8415455"/>
          <a:ext cx="5905407" cy="678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407">
                  <a:extLst>
                    <a:ext uri="{9D8B030D-6E8A-4147-A177-3AD203B41FA5}">
                      <a16:colId xmlns:a16="http://schemas.microsoft.com/office/drawing/2014/main" val="26745495"/>
                    </a:ext>
                  </a:extLst>
                </a:gridCol>
              </a:tblGrid>
              <a:tr h="678042">
                <a:tc>
                  <a:txBody>
                    <a:bodyPr/>
                    <a:lstStyle/>
                    <a:p>
                      <a:r>
                        <a:rPr lang="de-DE" dirty="0"/>
                        <a:t>    </a:t>
                      </a:r>
                    </a:p>
                    <a:p>
                      <a:r>
                        <a:rPr lang="de-DE" dirty="0"/>
                        <a:t>        </a:t>
                      </a:r>
                      <a:r>
                        <a:rPr lang="de-DE" dirty="0">
                          <a:latin typeface="+mj-lt"/>
                        </a:rPr>
                        <a:t>auf Wunsch: glutenfreies Brot oder glutenfreie Körner-Karotten-Semmeln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3216779"/>
                  </a:ext>
                </a:extLst>
              </a:tr>
            </a:tbl>
          </a:graphicData>
        </a:graphic>
      </p:graphicFrame>
      <p:sp>
        <p:nvSpPr>
          <p:cNvPr id="21" name="Herz 20">
            <a:extLst>
              <a:ext uri="{FF2B5EF4-FFF2-40B4-BE49-F238E27FC236}">
                <a16:creationId xmlns:a16="http://schemas.microsoft.com/office/drawing/2014/main" id="{FFB1AEA2-B9BD-4D2E-9B0C-D4DE3712ACF0}"/>
              </a:ext>
            </a:extLst>
          </p:cNvPr>
          <p:cNvSpPr/>
          <p:nvPr/>
        </p:nvSpPr>
        <p:spPr>
          <a:xfrm>
            <a:off x="584534" y="8700334"/>
            <a:ext cx="145860" cy="108284"/>
          </a:xfrm>
          <a:prstGeom prst="hear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6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BE114DD-F3A1-4161-843D-6CA133ABA810}"/>
              </a:ext>
            </a:extLst>
          </p:cNvPr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FDB7563-81E3-4A25-AD8B-7411D0533400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D5220D7-2852-4D57-9B2C-17663B8DB16E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F92F2BE-1611-4E32-A464-FB8E5EEAF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54EF348-7F42-4415-8DCA-E8DE0563E6B8}"/>
              </a:ext>
            </a:extLst>
          </p:cNvPr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BD4864E-5A3E-49BF-ACC9-7A56DF2C08AB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02E3C50-EC6D-48DB-9D6B-3D984854DFBD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CA58D4E-D4B8-447E-AC73-C54856920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FCBAB400-8EC5-425E-A9FE-4003E659211E}"/>
              </a:ext>
            </a:extLst>
          </p:cNvPr>
          <p:cNvSpPr txBox="1"/>
          <p:nvPr/>
        </p:nvSpPr>
        <p:spPr>
          <a:xfrm>
            <a:off x="475320" y="892083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Herzhaftes Gebäck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FFD30679-D178-4D3A-822B-6BC1C0E02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48618"/>
              </p:ext>
            </p:extLst>
          </p:nvPr>
        </p:nvGraphicFramePr>
        <p:xfrm>
          <a:off x="475320" y="1451438"/>
          <a:ext cx="5905407" cy="4004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Blätterteigkäsestangen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Spinattasche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Tomatentasche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Börek mit Hackfleisch (Rind)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Börek mit Feta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Börek mit Spinat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559E8B6A-B6DC-4154-8FB8-535AA1437C53}"/>
              </a:ext>
            </a:extLst>
          </p:cNvPr>
          <p:cNvSpPr txBox="1"/>
          <p:nvPr/>
        </p:nvSpPr>
        <p:spPr>
          <a:xfrm>
            <a:off x="475320" y="4415262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Spieße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6A51AD40-F52F-4D1F-BCA8-EC984DF7C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62884"/>
              </p:ext>
            </p:extLst>
          </p:nvPr>
        </p:nvGraphicFramePr>
        <p:xfrm>
          <a:off x="475319" y="4951028"/>
          <a:ext cx="5905407" cy="4004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Käsespieß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Mozzarella-Tomaten-Spieß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Spieß mit rohem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Spieß mit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26BD76AD-2740-4B80-87FB-EB8EE5543D80}"/>
              </a:ext>
            </a:extLst>
          </p:cNvPr>
          <p:cNvSpPr/>
          <p:nvPr/>
        </p:nvSpPr>
        <p:spPr>
          <a:xfrm>
            <a:off x="3284621" y="5076824"/>
            <a:ext cx="1600200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auch als Mini</a:t>
            </a:r>
          </a:p>
        </p:txBody>
      </p:sp>
    </p:spTree>
    <p:extLst>
      <p:ext uri="{BB962C8B-B14F-4D97-AF65-F5344CB8AC3E}">
        <p14:creationId xmlns:p14="http://schemas.microsoft.com/office/powerpoint/2010/main" val="37933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250108" y="143814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50108" y="9301445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0D04F9E7-649A-4558-B333-06200EB7B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55854"/>
              </p:ext>
            </p:extLst>
          </p:nvPr>
        </p:nvGraphicFramePr>
        <p:xfrm>
          <a:off x="475320" y="1451438"/>
          <a:ext cx="5905407" cy="6235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09074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Hausgemachte Suppe 0,3 l Portion</a:t>
                      </a:r>
                    </a:p>
                    <a:p>
                      <a:r>
                        <a:rPr lang="de-DE" dirty="0">
                          <a:latin typeface="+mj-lt"/>
                        </a:rPr>
                        <a:t>nach Wunsch - mit Fleisch, vegetarisch, vegan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4,80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Gemüsekuchen (10 Stück) pro 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Quiche </a:t>
                      </a:r>
                      <a:r>
                        <a:rPr lang="de-DE" sz="1350" kern="120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Lorraine</a:t>
                      </a:r>
                      <a:r>
                        <a:rPr lang="de-DE" sz="1350" kern="1200" baseline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50" kern="120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 Stück) pro 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Zwiebelkuchen (10 Stück) pro 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Warmer Leberkäse pro 100 Gramm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2,50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Weißwurst</a:t>
                      </a:r>
                      <a:r>
                        <a:rPr lang="de-DE" sz="135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 </a:t>
                      </a:r>
                      <a:r>
                        <a:rPr lang="de-DE" sz="1350" b="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Stk</a:t>
                      </a:r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6,80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Wiener </a:t>
                      </a:r>
                      <a:r>
                        <a:rPr lang="de-DE" sz="135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Paar</a:t>
                      </a:r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4,90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7976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Gemischter saisonaler Salat Portion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5,50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Couscous Salat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21,00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39493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Couscous Salat in 100 gr. Schale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3,50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59226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Kartoffelsalat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14,50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24753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Gebratenes Frischgemüse 100 gr.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4,80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2962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24437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AD2186CE-5F17-49AF-8E35-233FB63B20BA}"/>
              </a:ext>
            </a:extLst>
          </p:cNvPr>
          <p:cNvSpPr txBox="1"/>
          <p:nvPr/>
        </p:nvSpPr>
        <p:spPr>
          <a:xfrm>
            <a:off x="475320" y="892083"/>
            <a:ext cx="60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Weiteres Herzhaftes, Suppe und Salate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5FA0D2B-73E9-486C-9196-9D06B5561292}"/>
              </a:ext>
            </a:extLst>
          </p:cNvPr>
          <p:cNvGrpSpPr/>
          <p:nvPr/>
        </p:nvGrpSpPr>
        <p:grpSpPr>
          <a:xfrm>
            <a:off x="402508" y="296214"/>
            <a:ext cx="6408864" cy="440742"/>
            <a:chOff x="225123" y="123998"/>
            <a:chExt cx="6408864" cy="44074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BD680A2-CFCB-4C68-88FA-2E00E8F3BC22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A0444FC-72BC-449C-BABB-BB0361F3BDED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77EE0B5-4EA8-4CAF-BA88-805CB4782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64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55AA4-1692-42F0-9DBB-DBA8D6CC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970422"/>
            <a:ext cx="6136106" cy="796515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ED2845D-D0DD-4CDB-AE45-E32CDB4D9BF2}"/>
              </a:ext>
            </a:extLst>
          </p:cNvPr>
          <p:cNvGrpSpPr/>
          <p:nvPr/>
        </p:nvGrpSpPr>
        <p:grpSpPr>
          <a:xfrm>
            <a:off x="250108" y="143814"/>
            <a:ext cx="6408864" cy="440742"/>
            <a:chOff x="225123" y="123998"/>
            <a:chExt cx="6408864" cy="44074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B5F91AC-4AE5-4AFD-A2D1-1D6F9A0BECCA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33BB40D-E1DC-4907-A1C5-9C0FA1DF4807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7F6BBAB-5DC6-47AE-BD76-DC8B16C1E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E181F24-40D3-4E6B-800F-53695D624017}"/>
              </a:ext>
            </a:extLst>
          </p:cNvPr>
          <p:cNvGrpSpPr/>
          <p:nvPr/>
        </p:nvGrpSpPr>
        <p:grpSpPr>
          <a:xfrm>
            <a:off x="250108" y="9301445"/>
            <a:ext cx="6408864" cy="440742"/>
            <a:chOff x="225123" y="9310970"/>
            <a:chExt cx="6408864" cy="44074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FB6D73A-6095-4A1A-B505-B3C3B08A735E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E1419E8-2F03-47CE-A7BC-2A121D8E8EF1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C40EE12-15CD-433C-9D91-036E90719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0B92F011-E42B-44C1-B538-AC2CC88A4B97}"/>
              </a:ext>
            </a:extLst>
          </p:cNvPr>
          <p:cNvSpPr txBox="1"/>
          <p:nvPr/>
        </p:nvSpPr>
        <p:spPr>
          <a:xfrm>
            <a:off x="4156405" y="8990005"/>
            <a:ext cx="2502567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Frühstückstüte zum Mitnehmen</a:t>
            </a:r>
          </a:p>
        </p:txBody>
      </p:sp>
    </p:spTree>
    <p:extLst>
      <p:ext uri="{BB962C8B-B14F-4D97-AF65-F5344CB8AC3E}">
        <p14:creationId xmlns:p14="http://schemas.microsoft.com/office/powerpoint/2010/main" val="149275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202874" y="162672"/>
            <a:ext cx="6408864" cy="440742"/>
            <a:chOff x="225123" y="123998"/>
            <a:chExt cx="6408864" cy="440742"/>
          </a:xfrm>
        </p:grpSpPr>
        <p:sp>
          <p:nvSpPr>
            <p:cNvPr id="28" name="Rechteck 27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1" name="Gruppieren 30"/>
          <p:cNvGrpSpPr/>
          <p:nvPr/>
        </p:nvGrpSpPr>
        <p:grpSpPr>
          <a:xfrm>
            <a:off x="202874" y="9320495"/>
            <a:ext cx="6408864" cy="440742"/>
            <a:chOff x="225123" y="9310970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42457AAE-5578-408E-BFBE-9B404113B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48816"/>
              </p:ext>
            </p:extLst>
          </p:nvPr>
        </p:nvGraphicFramePr>
        <p:xfrm>
          <a:off x="475320" y="1451438"/>
          <a:ext cx="5905407" cy="7842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Mini Croissant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Canapes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Mini Semmel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Ciabatta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  <a:latin typeface="+mj-lt"/>
                        </a:rPr>
                        <a:t>Tramezzini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Wraps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Breze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Butterbreze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Frischkäsebreze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Käseblätterteigstange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Gemüsespieß roh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43471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Gemüsespieß gebraten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22843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Plunder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1,90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16350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Mini 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1,35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12111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Mini Schokocroissant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1,90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09080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Vanillecroissant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25612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Fruchtspieß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68040"/>
                  </a:ext>
                </a:extLst>
              </a:tr>
              <a:tr h="35733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Kapselschnitte – versch. Sorten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2,50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07068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Kapselfruchtschnitte – versch. Sorten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3,20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33635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9F091EA1-87CD-4255-B43E-3B0F7CDC00D1}"/>
              </a:ext>
            </a:extLst>
          </p:cNvPr>
          <p:cNvSpPr txBox="1"/>
          <p:nvPr/>
        </p:nvSpPr>
        <p:spPr>
          <a:xfrm>
            <a:off x="475320" y="892083"/>
            <a:ext cx="5905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Klein aber oho – unsere Produkte auf die Hand 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9D8DD16-3050-4551-AA2D-D9C4106246FE}"/>
              </a:ext>
            </a:extLst>
          </p:cNvPr>
          <p:cNvSpPr/>
          <p:nvPr/>
        </p:nvSpPr>
        <p:spPr>
          <a:xfrm>
            <a:off x="3669630" y="1819396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herzhaft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AD92402-A4D8-4471-9DF2-30FD5FD98C27}"/>
              </a:ext>
            </a:extLst>
          </p:cNvPr>
          <p:cNvSpPr/>
          <p:nvPr/>
        </p:nvSpPr>
        <p:spPr>
          <a:xfrm>
            <a:off x="3669630" y="6214158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süß</a:t>
            </a:r>
          </a:p>
        </p:txBody>
      </p:sp>
    </p:spTree>
    <p:extLst>
      <p:ext uri="{BB962C8B-B14F-4D97-AF65-F5344CB8AC3E}">
        <p14:creationId xmlns:p14="http://schemas.microsoft.com/office/powerpoint/2010/main" val="162856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1759</Words>
  <Application>Microsoft Office PowerPoint</Application>
  <PresentationFormat>A4-Papier (210 x 297 mm)</PresentationFormat>
  <Paragraphs>726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Handwriting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PC1</dc:creator>
  <cp:lastModifiedBy>Server</cp:lastModifiedBy>
  <cp:revision>378</cp:revision>
  <cp:lastPrinted>2017-05-02T09:47:56Z</cp:lastPrinted>
  <dcterms:created xsi:type="dcterms:W3CDTF">2015-02-06T08:19:36Z</dcterms:created>
  <dcterms:modified xsi:type="dcterms:W3CDTF">2024-10-28T13:12:22Z</dcterms:modified>
</cp:coreProperties>
</file>