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</p:sldMasterIdLst>
  <p:notesMasterIdLst>
    <p:notesMasterId r:id="rId17"/>
  </p:notesMasterIdLst>
  <p:handoutMasterIdLst>
    <p:handoutMasterId r:id="rId18"/>
  </p:handoutMasterIdLst>
  <p:sldIdLst>
    <p:sldId id="339" r:id="rId3"/>
    <p:sldId id="257" r:id="rId4"/>
    <p:sldId id="259" r:id="rId5"/>
    <p:sldId id="332" r:id="rId6"/>
    <p:sldId id="282" r:id="rId7"/>
    <p:sldId id="262" r:id="rId8"/>
    <p:sldId id="290" r:id="rId9"/>
    <p:sldId id="333" r:id="rId10"/>
    <p:sldId id="292" r:id="rId11"/>
    <p:sldId id="331" r:id="rId12"/>
    <p:sldId id="271" r:id="rId13"/>
    <p:sldId id="270" r:id="rId14"/>
    <p:sldId id="340" r:id="rId15"/>
    <p:sldId id="341" r:id="rId16"/>
  </p:sldIdLst>
  <p:sldSz cx="9144000" cy="6858000" type="screen4x3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429" autoAdjust="0"/>
    <p:restoredTop sz="94638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5CA5C6-028F-48D0-A366-8B40FB7FEB96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33950AF-F140-4125-BFD6-8277658C6F1F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de-DE" sz="1600" b="1" dirty="0" smtClean="0"/>
            <a:t>Kunde</a:t>
          </a:r>
        </a:p>
        <a:p>
          <a:r>
            <a:rPr lang="de-DE" sz="1600" b="1" dirty="0" smtClean="0"/>
            <a:t>Finanzplan</a:t>
          </a:r>
          <a:endParaRPr lang="de-DE" sz="1600" b="1" dirty="0"/>
        </a:p>
      </dgm:t>
    </dgm:pt>
    <dgm:pt modelId="{C672A996-3A44-43C7-B360-47B9F98887C7}" type="parTrans" cxnId="{811BAEB5-CE91-4A78-8CAA-493CEF0F542D}">
      <dgm:prSet/>
      <dgm:spPr/>
      <dgm:t>
        <a:bodyPr/>
        <a:lstStyle/>
        <a:p>
          <a:endParaRPr lang="de-DE"/>
        </a:p>
      </dgm:t>
    </dgm:pt>
    <dgm:pt modelId="{9967B88F-EF99-4F0A-8020-14CFF4E16322}" type="sibTrans" cxnId="{811BAEB5-CE91-4A78-8CAA-493CEF0F542D}">
      <dgm:prSet/>
      <dgm:spPr/>
      <dgm:t>
        <a:bodyPr/>
        <a:lstStyle/>
        <a:p>
          <a:endParaRPr lang="de-DE"/>
        </a:p>
      </dgm:t>
    </dgm:pt>
    <dgm:pt modelId="{683ACF75-B26C-4902-88CB-56A720956D7B}">
      <dgm:prSet phldrT="[Text]" custT="1"/>
      <dgm:spPr>
        <a:solidFill>
          <a:srgbClr val="1E497C"/>
        </a:solidFill>
      </dgm:spPr>
      <dgm:t>
        <a:bodyPr/>
        <a:lstStyle/>
        <a:p>
          <a:r>
            <a:rPr lang="de-DE" sz="1200" dirty="0" smtClean="0"/>
            <a:t>Status Quo</a:t>
          </a:r>
          <a:endParaRPr lang="de-DE" sz="1200" dirty="0"/>
        </a:p>
      </dgm:t>
    </dgm:pt>
    <dgm:pt modelId="{4723F8C3-F431-48C0-818A-9763CE1EA6C3}" type="parTrans" cxnId="{0E7294B3-73F2-44BC-8488-22C0CC1C9BCB}">
      <dgm:prSet/>
      <dgm:spPr/>
      <dgm:t>
        <a:bodyPr/>
        <a:lstStyle/>
        <a:p>
          <a:endParaRPr lang="de-DE"/>
        </a:p>
      </dgm:t>
    </dgm:pt>
    <dgm:pt modelId="{87F172B7-2FF7-4AF8-B04D-E99E0C38E216}" type="sibTrans" cxnId="{0E7294B3-73F2-44BC-8488-22C0CC1C9BCB}">
      <dgm:prSet/>
      <dgm:spPr/>
      <dgm:t>
        <a:bodyPr/>
        <a:lstStyle/>
        <a:p>
          <a:endParaRPr lang="de-DE"/>
        </a:p>
      </dgm:t>
    </dgm:pt>
    <dgm:pt modelId="{7971BF09-07CA-43DA-B470-24BE1557B45D}">
      <dgm:prSet phldrT="[Text]" custT="1"/>
      <dgm:spPr>
        <a:solidFill>
          <a:srgbClr val="1E497C"/>
        </a:solidFill>
      </dgm:spPr>
      <dgm:t>
        <a:bodyPr/>
        <a:lstStyle/>
        <a:p>
          <a:r>
            <a:rPr lang="de-DE" sz="1200" dirty="0" smtClean="0"/>
            <a:t>Umsetzung</a:t>
          </a:r>
        </a:p>
        <a:p>
          <a:r>
            <a:rPr lang="de-DE" sz="1200" dirty="0" smtClean="0"/>
            <a:t>Therapie</a:t>
          </a:r>
          <a:endParaRPr lang="de-DE" sz="1200" dirty="0"/>
        </a:p>
      </dgm:t>
    </dgm:pt>
    <dgm:pt modelId="{2754511B-0B06-4E41-AEE6-E6384AD84FF5}" type="parTrans" cxnId="{F3F5A5BC-6352-4CB7-9AB6-446C7072D5BA}">
      <dgm:prSet/>
      <dgm:spPr/>
      <dgm:t>
        <a:bodyPr/>
        <a:lstStyle/>
        <a:p>
          <a:endParaRPr lang="de-DE"/>
        </a:p>
      </dgm:t>
    </dgm:pt>
    <dgm:pt modelId="{BAC13B75-C586-47A4-BAA2-0B4331238ABF}" type="sibTrans" cxnId="{F3F5A5BC-6352-4CB7-9AB6-446C7072D5BA}">
      <dgm:prSet/>
      <dgm:spPr/>
      <dgm:t>
        <a:bodyPr/>
        <a:lstStyle/>
        <a:p>
          <a:endParaRPr lang="de-DE"/>
        </a:p>
      </dgm:t>
    </dgm:pt>
    <dgm:pt modelId="{31AB813D-72DC-43AF-A575-F44854C25054}">
      <dgm:prSet phldrT="[Text]" custT="1"/>
      <dgm:spPr>
        <a:solidFill>
          <a:srgbClr val="1E497C"/>
        </a:solidFill>
      </dgm:spPr>
      <dgm:t>
        <a:bodyPr/>
        <a:lstStyle/>
        <a:p>
          <a:r>
            <a:rPr lang="de-DE" sz="1200" dirty="0" smtClean="0"/>
            <a:t>Vorschlag</a:t>
          </a:r>
        </a:p>
        <a:p>
          <a:r>
            <a:rPr lang="de-DE" sz="1200" dirty="0" smtClean="0"/>
            <a:t>Diagnose</a:t>
          </a:r>
          <a:endParaRPr lang="de-DE" sz="1200" dirty="0"/>
        </a:p>
      </dgm:t>
    </dgm:pt>
    <dgm:pt modelId="{D30A78E0-041A-47A4-8DDC-AFF7E4408508}" type="parTrans" cxnId="{E5EB021D-7EFB-48DE-A0DF-198629866FA5}">
      <dgm:prSet/>
      <dgm:spPr/>
      <dgm:t>
        <a:bodyPr/>
        <a:lstStyle/>
        <a:p>
          <a:endParaRPr lang="de-DE"/>
        </a:p>
      </dgm:t>
    </dgm:pt>
    <dgm:pt modelId="{9977C96A-25C0-4C0C-8D4D-486335C2C446}" type="sibTrans" cxnId="{E5EB021D-7EFB-48DE-A0DF-198629866FA5}">
      <dgm:prSet/>
      <dgm:spPr/>
      <dgm:t>
        <a:bodyPr/>
        <a:lstStyle/>
        <a:p>
          <a:endParaRPr lang="de-DE"/>
        </a:p>
      </dgm:t>
    </dgm:pt>
    <dgm:pt modelId="{C235171A-7280-409A-B338-9F6CC1A31779}">
      <dgm:prSet phldrT="[Text]" custT="1"/>
      <dgm:spPr>
        <a:solidFill>
          <a:srgbClr val="1E497C"/>
        </a:solidFill>
      </dgm:spPr>
      <dgm:t>
        <a:bodyPr/>
        <a:lstStyle/>
        <a:p>
          <a:r>
            <a:rPr lang="de-DE" sz="1200" dirty="0" smtClean="0"/>
            <a:t>Analyse</a:t>
          </a:r>
        </a:p>
        <a:p>
          <a:r>
            <a:rPr lang="de-DE" sz="1200" dirty="0" smtClean="0"/>
            <a:t>Anamnese</a:t>
          </a:r>
          <a:endParaRPr lang="de-DE" sz="1200" dirty="0"/>
        </a:p>
      </dgm:t>
    </dgm:pt>
    <dgm:pt modelId="{74992C7B-70D7-4953-9C9F-7B8980947D0A}" type="parTrans" cxnId="{1BB73E7D-F9E0-4B14-8859-184924FF0F5E}">
      <dgm:prSet/>
      <dgm:spPr/>
      <dgm:t>
        <a:bodyPr/>
        <a:lstStyle/>
        <a:p>
          <a:endParaRPr lang="de-DE"/>
        </a:p>
      </dgm:t>
    </dgm:pt>
    <dgm:pt modelId="{03C856F3-D4A6-4010-AD2E-CBC0F84505F0}" type="sibTrans" cxnId="{1BB73E7D-F9E0-4B14-8859-184924FF0F5E}">
      <dgm:prSet/>
      <dgm:spPr/>
      <dgm:t>
        <a:bodyPr/>
        <a:lstStyle/>
        <a:p>
          <a:endParaRPr lang="de-DE"/>
        </a:p>
      </dgm:t>
    </dgm:pt>
    <dgm:pt modelId="{DA81638E-2A25-493A-B03F-7FE50086D2B0}" type="pres">
      <dgm:prSet presAssocID="{E65CA5C6-028F-48D0-A366-8B40FB7FEB9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8841396-962C-4D29-B3AC-9909324EF3B2}" type="pres">
      <dgm:prSet presAssocID="{233950AF-F140-4125-BFD6-8277658C6F1F}" presName="centerShape" presStyleLbl="node0" presStyleIdx="0" presStyleCnt="1"/>
      <dgm:spPr/>
      <dgm:t>
        <a:bodyPr/>
        <a:lstStyle/>
        <a:p>
          <a:endParaRPr lang="de-DE"/>
        </a:p>
      </dgm:t>
    </dgm:pt>
    <dgm:pt modelId="{85C48E5F-B006-4530-B355-91822EBDDA2E}" type="pres">
      <dgm:prSet presAssocID="{683ACF75-B26C-4902-88CB-56A720956D7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F4BD37B-21DC-45C1-9AE8-8770552DD088}" type="pres">
      <dgm:prSet presAssocID="{683ACF75-B26C-4902-88CB-56A720956D7B}" presName="dummy" presStyleCnt="0"/>
      <dgm:spPr/>
    </dgm:pt>
    <dgm:pt modelId="{653DA98F-8D97-4C38-AE65-E2F807FCB4F8}" type="pres">
      <dgm:prSet presAssocID="{87F172B7-2FF7-4AF8-B04D-E99E0C38E216}" presName="sibTrans" presStyleLbl="sibTrans2D1" presStyleIdx="0" presStyleCnt="4"/>
      <dgm:spPr/>
      <dgm:t>
        <a:bodyPr/>
        <a:lstStyle/>
        <a:p>
          <a:endParaRPr lang="de-DE"/>
        </a:p>
      </dgm:t>
    </dgm:pt>
    <dgm:pt modelId="{5FBA5BF5-8989-439A-A0BD-7F7DAD4E7509}" type="pres">
      <dgm:prSet presAssocID="{7971BF09-07CA-43DA-B470-24BE1557B45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DC2F8FA-60B7-4080-8676-CBB6DB2F4E3F}" type="pres">
      <dgm:prSet presAssocID="{7971BF09-07CA-43DA-B470-24BE1557B45D}" presName="dummy" presStyleCnt="0"/>
      <dgm:spPr/>
    </dgm:pt>
    <dgm:pt modelId="{7E694AB3-359D-4B89-ABB1-D3E84D4CFEA8}" type="pres">
      <dgm:prSet presAssocID="{BAC13B75-C586-47A4-BAA2-0B4331238ABF}" presName="sibTrans" presStyleLbl="sibTrans2D1" presStyleIdx="1" presStyleCnt="4"/>
      <dgm:spPr/>
      <dgm:t>
        <a:bodyPr/>
        <a:lstStyle/>
        <a:p>
          <a:endParaRPr lang="de-DE"/>
        </a:p>
      </dgm:t>
    </dgm:pt>
    <dgm:pt modelId="{1B7A623B-2978-4BEE-B30E-C87AC005C1B8}" type="pres">
      <dgm:prSet presAssocID="{31AB813D-72DC-43AF-A575-F44854C250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2AA5778-C63D-419B-B1F9-30CE482FFDDC}" type="pres">
      <dgm:prSet presAssocID="{31AB813D-72DC-43AF-A575-F44854C25054}" presName="dummy" presStyleCnt="0"/>
      <dgm:spPr/>
    </dgm:pt>
    <dgm:pt modelId="{E8080B78-06D6-4211-BC62-DFF00AFB2C96}" type="pres">
      <dgm:prSet presAssocID="{9977C96A-25C0-4C0C-8D4D-486335C2C446}" presName="sibTrans" presStyleLbl="sibTrans2D1" presStyleIdx="2" presStyleCnt="4"/>
      <dgm:spPr/>
      <dgm:t>
        <a:bodyPr/>
        <a:lstStyle/>
        <a:p>
          <a:endParaRPr lang="de-DE"/>
        </a:p>
      </dgm:t>
    </dgm:pt>
    <dgm:pt modelId="{6B201A13-ED02-4EB5-A94B-6F6B1B23F77B}" type="pres">
      <dgm:prSet presAssocID="{C235171A-7280-409A-B338-9F6CC1A3177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8B588E5-1B54-4BBE-8995-065C25224E33}" type="pres">
      <dgm:prSet presAssocID="{C235171A-7280-409A-B338-9F6CC1A31779}" presName="dummy" presStyleCnt="0"/>
      <dgm:spPr/>
    </dgm:pt>
    <dgm:pt modelId="{F76C4C19-5552-4CB0-8753-813E214D55FF}" type="pres">
      <dgm:prSet presAssocID="{03C856F3-D4A6-4010-AD2E-CBC0F84505F0}" presName="sibTrans" presStyleLbl="sibTrans2D1" presStyleIdx="3" presStyleCnt="4"/>
      <dgm:spPr/>
      <dgm:t>
        <a:bodyPr/>
        <a:lstStyle/>
        <a:p>
          <a:endParaRPr lang="de-DE"/>
        </a:p>
      </dgm:t>
    </dgm:pt>
  </dgm:ptLst>
  <dgm:cxnLst>
    <dgm:cxn modelId="{1BB73E7D-F9E0-4B14-8859-184924FF0F5E}" srcId="{233950AF-F140-4125-BFD6-8277658C6F1F}" destId="{C235171A-7280-409A-B338-9F6CC1A31779}" srcOrd="3" destOrd="0" parTransId="{74992C7B-70D7-4953-9C9F-7B8980947D0A}" sibTransId="{03C856F3-D4A6-4010-AD2E-CBC0F84505F0}"/>
    <dgm:cxn modelId="{17C9ACA3-34E1-4AB1-9B05-755A446C85FE}" type="presOf" srcId="{7971BF09-07CA-43DA-B470-24BE1557B45D}" destId="{5FBA5BF5-8989-439A-A0BD-7F7DAD4E7509}" srcOrd="0" destOrd="0" presId="urn:microsoft.com/office/officeart/2005/8/layout/radial6"/>
    <dgm:cxn modelId="{B397B37A-0DFC-479A-8090-6DDD8159F1B9}" type="presOf" srcId="{03C856F3-D4A6-4010-AD2E-CBC0F84505F0}" destId="{F76C4C19-5552-4CB0-8753-813E214D55FF}" srcOrd="0" destOrd="0" presId="urn:microsoft.com/office/officeart/2005/8/layout/radial6"/>
    <dgm:cxn modelId="{7C11E364-4466-4946-B880-1F8B9C008D68}" type="presOf" srcId="{E65CA5C6-028F-48D0-A366-8B40FB7FEB96}" destId="{DA81638E-2A25-493A-B03F-7FE50086D2B0}" srcOrd="0" destOrd="0" presId="urn:microsoft.com/office/officeart/2005/8/layout/radial6"/>
    <dgm:cxn modelId="{F3F5A5BC-6352-4CB7-9AB6-446C7072D5BA}" srcId="{233950AF-F140-4125-BFD6-8277658C6F1F}" destId="{7971BF09-07CA-43DA-B470-24BE1557B45D}" srcOrd="1" destOrd="0" parTransId="{2754511B-0B06-4E41-AEE6-E6384AD84FF5}" sibTransId="{BAC13B75-C586-47A4-BAA2-0B4331238ABF}"/>
    <dgm:cxn modelId="{0E7294B3-73F2-44BC-8488-22C0CC1C9BCB}" srcId="{233950AF-F140-4125-BFD6-8277658C6F1F}" destId="{683ACF75-B26C-4902-88CB-56A720956D7B}" srcOrd="0" destOrd="0" parTransId="{4723F8C3-F431-48C0-818A-9763CE1EA6C3}" sibTransId="{87F172B7-2FF7-4AF8-B04D-E99E0C38E216}"/>
    <dgm:cxn modelId="{BC98F21A-90E0-45A8-9629-911F537B3120}" type="presOf" srcId="{87F172B7-2FF7-4AF8-B04D-E99E0C38E216}" destId="{653DA98F-8D97-4C38-AE65-E2F807FCB4F8}" srcOrd="0" destOrd="0" presId="urn:microsoft.com/office/officeart/2005/8/layout/radial6"/>
    <dgm:cxn modelId="{ABA9AB18-3BD0-4E38-9F16-48AC2C5125DE}" type="presOf" srcId="{C235171A-7280-409A-B338-9F6CC1A31779}" destId="{6B201A13-ED02-4EB5-A94B-6F6B1B23F77B}" srcOrd="0" destOrd="0" presId="urn:microsoft.com/office/officeart/2005/8/layout/radial6"/>
    <dgm:cxn modelId="{199E849C-0696-4B05-BE50-EDB0C4230DAA}" type="presOf" srcId="{31AB813D-72DC-43AF-A575-F44854C25054}" destId="{1B7A623B-2978-4BEE-B30E-C87AC005C1B8}" srcOrd="0" destOrd="0" presId="urn:microsoft.com/office/officeart/2005/8/layout/radial6"/>
    <dgm:cxn modelId="{63C6816E-EDF1-4DE6-A11F-359EC7ABFF6F}" type="presOf" srcId="{9977C96A-25C0-4C0C-8D4D-486335C2C446}" destId="{E8080B78-06D6-4211-BC62-DFF00AFB2C96}" srcOrd="0" destOrd="0" presId="urn:microsoft.com/office/officeart/2005/8/layout/radial6"/>
    <dgm:cxn modelId="{9AF4C51F-1CE7-446E-AA9B-A4D17687745E}" type="presOf" srcId="{233950AF-F140-4125-BFD6-8277658C6F1F}" destId="{48841396-962C-4D29-B3AC-9909324EF3B2}" srcOrd="0" destOrd="0" presId="urn:microsoft.com/office/officeart/2005/8/layout/radial6"/>
    <dgm:cxn modelId="{811BAEB5-CE91-4A78-8CAA-493CEF0F542D}" srcId="{E65CA5C6-028F-48D0-A366-8B40FB7FEB96}" destId="{233950AF-F140-4125-BFD6-8277658C6F1F}" srcOrd="0" destOrd="0" parTransId="{C672A996-3A44-43C7-B360-47B9F98887C7}" sibTransId="{9967B88F-EF99-4F0A-8020-14CFF4E16322}"/>
    <dgm:cxn modelId="{93507D10-2796-4558-820E-148BC2846366}" type="presOf" srcId="{683ACF75-B26C-4902-88CB-56A720956D7B}" destId="{85C48E5F-B006-4530-B355-91822EBDDA2E}" srcOrd="0" destOrd="0" presId="urn:microsoft.com/office/officeart/2005/8/layout/radial6"/>
    <dgm:cxn modelId="{E5EB021D-7EFB-48DE-A0DF-198629866FA5}" srcId="{233950AF-F140-4125-BFD6-8277658C6F1F}" destId="{31AB813D-72DC-43AF-A575-F44854C25054}" srcOrd="2" destOrd="0" parTransId="{D30A78E0-041A-47A4-8DDC-AFF7E4408508}" sibTransId="{9977C96A-25C0-4C0C-8D4D-486335C2C446}"/>
    <dgm:cxn modelId="{73BFD818-77E3-4EAC-B310-74E88062EEAA}" type="presOf" srcId="{BAC13B75-C586-47A4-BAA2-0B4331238ABF}" destId="{7E694AB3-359D-4B89-ABB1-D3E84D4CFEA8}" srcOrd="0" destOrd="0" presId="urn:microsoft.com/office/officeart/2005/8/layout/radial6"/>
    <dgm:cxn modelId="{63D3296F-BCDA-4F80-97BB-99E684AF7D88}" type="presParOf" srcId="{DA81638E-2A25-493A-B03F-7FE50086D2B0}" destId="{48841396-962C-4D29-B3AC-9909324EF3B2}" srcOrd="0" destOrd="0" presId="urn:microsoft.com/office/officeart/2005/8/layout/radial6"/>
    <dgm:cxn modelId="{3ADC9E57-6956-4FC5-BB44-0B8DBA37FB84}" type="presParOf" srcId="{DA81638E-2A25-493A-B03F-7FE50086D2B0}" destId="{85C48E5F-B006-4530-B355-91822EBDDA2E}" srcOrd="1" destOrd="0" presId="urn:microsoft.com/office/officeart/2005/8/layout/radial6"/>
    <dgm:cxn modelId="{C87F17C9-128F-4251-B219-648FB3E0C719}" type="presParOf" srcId="{DA81638E-2A25-493A-B03F-7FE50086D2B0}" destId="{0F4BD37B-21DC-45C1-9AE8-8770552DD088}" srcOrd="2" destOrd="0" presId="urn:microsoft.com/office/officeart/2005/8/layout/radial6"/>
    <dgm:cxn modelId="{7579959E-1611-4C8B-B7C4-810A3562304B}" type="presParOf" srcId="{DA81638E-2A25-493A-B03F-7FE50086D2B0}" destId="{653DA98F-8D97-4C38-AE65-E2F807FCB4F8}" srcOrd="3" destOrd="0" presId="urn:microsoft.com/office/officeart/2005/8/layout/radial6"/>
    <dgm:cxn modelId="{BDA2110C-71F1-42D4-9F7D-D36D88A1B64F}" type="presParOf" srcId="{DA81638E-2A25-493A-B03F-7FE50086D2B0}" destId="{5FBA5BF5-8989-439A-A0BD-7F7DAD4E7509}" srcOrd="4" destOrd="0" presId="urn:microsoft.com/office/officeart/2005/8/layout/radial6"/>
    <dgm:cxn modelId="{8B205C12-6C31-425A-8B6D-2760E640F9B3}" type="presParOf" srcId="{DA81638E-2A25-493A-B03F-7FE50086D2B0}" destId="{3DC2F8FA-60B7-4080-8676-CBB6DB2F4E3F}" srcOrd="5" destOrd="0" presId="urn:microsoft.com/office/officeart/2005/8/layout/radial6"/>
    <dgm:cxn modelId="{A401A595-F811-41AD-A896-B749E06C56B3}" type="presParOf" srcId="{DA81638E-2A25-493A-B03F-7FE50086D2B0}" destId="{7E694AB3-359D-4B89-ABB1-D3E84D4CFEA8}" srcOrd="6" destOrd="0" presId="urn:microsoft.com/office/officeart/2005/8/layout/radial6"/>
    <dgm:cxn modelId="{69383935-BB5C-4B72-A8E0-71A8DB46CA4C}" type="presParOf" srcId="{DA81638E-2A25-493A-B03F-7FE50086D2B0}" destId="{1B7A623B-2978-4BEE-B30E-C87AC005C1B8}" srcOrd="7" destOrd="0" presId="urn:microsoft.com/office/officeart/2005/8/layout/radial6"/>
    <dgm:cxn modelId="{2C6C4F77-ED17-41E6-BDF1-559D1EC3356A}" type="presParOf" srcId="{DA81638E-2A25-493A-B03F-7FE50086D2B0}" destId="{62AA5778-C63D-419B-B1F9-30CE482FFDDC}" srcOrd="8" destOrd="0" presId="urn:microsoft.com/office/officeart/2005/8/layout/radial6"/>
    <dgm:cxn modelId="{6EDC13F8-33B2-465F-9E9E-5F375967FB00}" type="presParOf" srcId="{DA81638E-2A25-493A-B03F-7FE50086D2B0}" destId="{E8080B78-06D6-4211-BC62-DFF00AFB2C96}" srcOrd="9" destOrd="0" presId="urn:microsoft.com/office/officeart/2005/8/layout/radial6"/>
    <dgm:cxn modelId="{C4010845-B3F2-488D-AF94-6FE32B774BE6}" type="presParOf" srcId="{DA81638E-2A25-493A-B03F-7FE50086D2B0}" destId="{6B201A13-ED02-4EB5-A94B-6F6B1B23F77B}" srcOrd="10" destOrd="0" presId="urn:microsoft.com/office/officeart/2005/8/layout/radial6"/>
    <dgm:cxn modelId="{86B2F4AB-B65D-44A8-8463-5D45EB7FB350}" type="presParOf" srcId="{DA81638E-2A25-493A-B03F-7FE50086D2B0}" destId="{F8B588E5-1B54-4BBE-8995-065C25224E33}" srcOrd="11" destOrd="0" presId="urn:microsoft.com/office/officeart/2005/8/layout/radial6"/>
    <dgm:cxn modelId="{60042860-8D61-49E5-A264-56597020B44E}" type="presParOf" srcId="{DA81638E-2A25-493A-B03F-7FE50086D2B0}" destId="{F76C4C19-5552-4CB0-8753-813E214D55FF}" srcOrd="12" destOrd="0" presId="urn:microsoft.com/office/officeart/2005/8/layout/radial6"/>
  </dgm:cxnLst>
  <dgm:bg/>
  <dgm:whole>
    <a:ln>
      <a:solidFill>
        <a:schemeClr val="accent6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47AD3D-5D4A-4CDB-B63D-1530F06EC90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CD35106-0420-4D8A-BD5D-1375A0D1F6E2}">
      <dgm:prSet phldrT="[Text]" custT="1"/>
      <dgm:spPr>
        <a:solidFill>
          <a:srgbClr val="FF6600"/>
        </a:solidFill>
        <a:ln>
          <a:noFill/>
        </a:ln>
      </dgm:spPr>
      <dgm:t>
        <a:bodyPr/>
        <a:lstStyle/>
        <a:p>
          <a:r>
            <a:rPr lang="de-DE" sz="2400" b="1" dirty="0" smtClean="0">
              <a:solidFill>
                <a:schemeClr val="tx1"/>
              </a:solidFill>
            </a:rPr>
            <a:t>Patient</a:t>
          </a:r>
          <a:endParaRPr lang="de-DE" sz="2400" b="1" dirty="0">
            <a:solidFill>
              <a:schemeClr val="tx1"/>
            </a:solidFill>
          </a:endParaRPr>
        </a:p>
      </dgm:t>
    </dgm:pt>
    <dgm:pt modelId="{A8BB3DB8-F7F1-43EE-AC18-3ADF4D4E35C3}" type="parTrans" cxnId="{06753C8B-CBB1-4EDD-9F36-BC02B380791A}">
      <dgm:prSet/>
      <dgm:spPr/>
      <dgm:t>
        <a:bodyPr/>
        <a:lstStyle/>
        <a:p>
          <a:endParaRPr lang="de-DE"/>
        </a:p>
      </dgm:t>
    </dgm:pt>
    <dgm:pt modelId="{D7915AF5-D87C-462B-BF42-C61D3BCE24BF}" type="sibTrans" cxnId="{06753C8B-CBB1-4EDD-9F36-BC02B380791A}">
      <dgm:prSet/>
      <dgm:spPr/>
      <dgm:t>
        <a:bodyPr/>
        <a:lstStyle/>
        <a:p>
          <a:endParaRPr lang="de-DE"/>
        </a:p>
      </dgm:t>
    </dgm:pt>
    <dgm:pt modelId="{7C0E390B-4E4C-417B-A7F0-928A3C22176F}">
      <dgm:prSet phldrT="[Text]" custT="1"/>
      <dgm:spPr>
        <a:ln>
          <a:solidFill>
            <a:srgbClr val="6699FF"/>
          </a:solidFill>
        </a:ln>
      </dgm:spPr>
      <dgm:t>
        <a:bodyPr/>
        <a:lstStyle/>
        <a:p>
          <a:r>
            <a:rPr lang="de-DE" sz="1600" dirty="0" smtClean="0">
              <a:solidFill>
                <a:schemeClr val="tx1"/>
              </a:solidFill>
            </a:rPr>
            <a:t>Internet</a:t>
          </a:r>
          <a:endParaRPr lang="de-DE" sz="1600" dirty="0">
            <a:solidFill>
              <a:schemeClr val="tx1"/>
            </a:solidFill>
          </a:endParaRPr>
        </a:p>
      </dgm:t>
    </dgm:pt>
    <dgm:pt modelId="{8FB0ED07-B5A4-47F0-9273-724DDC8954AD}" type="parTrans" cxnId="{98E7BD59-3DAC-4BB1-BF41-8C38D3424DD4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de-DE"/>
        </a:p>
      </dgm:t>
    </dgm:pt>
    <dgm:pt modelId="{5426C56F-DE52-4B8C-95FD-94F7E5954FB6}" type="sibTrans" cxnId="{98E7BD59-3DAC-4BB1-BF41-8C38D3424DD4}">
      <dgm:prSet/>
      <dgm:spPr/>
      <dgm:t>
        <a:bodyPr/>
        <a:lstStyle/>
        <a:p>
          <a:endParaRPr lang="de-DE"/>
        </a:p>
      </dgm:t>
    </dgm:pt>
    <dgm:pt modelId="{E8AACFF6-E62D-45AE-BB2C-0EF8C204FB31}">
      <dgm:prSet phldrT="[Text]" custT="1"/>
      <dgm:spPr>
        <a:ln>
          <a:solidFill>
            <a:srgbClr val="6699FF"/>
          </a:solidFill>
        </a:ln>
      </dgm:spPr>
      <dgm:t>
        <a:bodyPr/>
        <a:lstStyle/>
        <a:p>
          <a:r>
            <a:rPr lang="de-DE" sz="1600" dirty="0" smtClean="0">
              <a:solidFill>
                <a:schemeClr val="tx1"/>
              </a:solidFill>
            </a:rPr>
            <a:t>Coach</a:t>
          </a:r>
          <a:endParaRPr lang="de-DE" sz="1600" dirty="0">
            <a:solidFill>
              <a:schemeClr val="tx1"/>
            </a:solidFill>
          </a:endParaRPr>
        </a:p>
      </dgm:t>
    </dgm:pt>
    <dgm:pt modelId="{67C0F74A-4023-4760-AE6C-73F5B4C5D72E}" type="parTrans" cxnId="{6FD351B1-4260-4C6E-BD03-D59A781BCFCF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de-DE"/>
        </a:p>
      </dgm:t>
    </dgm:pt>
    <dgm:pt modelId="{98E31662-9253-47CB-8781-633995AD9003}" type="sibTrans" cxnId="{6FD351B1-4260-4C6E-BD03-D59A781BCFCF}">
      <dgm:prSet/>
      <dgm:spPr/>
      <dgm:t>
        <a:bodyPr/>
        <a:lstStyle/>
        <a:p>
          <a:endParaRPr lang="de-DE"/>
        </a:p>
      </dgm:t>
    </dgm:pt>
    <dgm:pt modelId="{A8091E2A-F79E-4A23-B0F0-B50DD3E2F0D4}">
      <dgm:prSet phldrT="[Text]" custT="1"/>
      <dgm:spPr>
        <a:ln>
          <a:solidFill>
            <a:srgbClr val="6699FF"/>
          </a:solidFill>
        </a:ln>
      </dgm:spPr>
      <dgm:t>
        <a:bodyPr/>
        <a:lstStyle/>
        <a:p>
          <a:r>
            <a:rPr lang="de-DE" sz="1600" dirty="0" smtClean="0">
              <a:solidFill>
                <a:schemeClr val="tx1"/>
              </a:solidFill>
            </a:rPr>
            <a:t>Callcenter</a:t>
          </a:r>
          <a:endParaRPr lang="de-DE" sz="1600" dirty="0">
            <a:solidFill>
              <a:schemeClr val="tx1"/>
            </a:solidFill>
          </a:endParaRPr>
        </a:p>
      </dgm:t>
    </dgm:pt>
    <dgm:pt modelId="{9A90941F-FF0C-45CC-BF4B-5D9E1945EA1E}" type="sibTrans" cxnId="{18C74FF4-CAEB-46EA-96B8-96D5D79AEF8F}">
      <dgm:prSet/>
      <dgm:spPr/>
      <dgm:t>
        <a:bodyPr/>
        <a:lstStyle/>
        <a:p>
          <a:endParaRPr lang="de-DE"/>
        </a:p>
      </dgm:t>
    </dgm:pt>
    <dgm:pt modelId="{5F059CB6-72CB-46F5-A7AF-7666716FAF91}" type="parTrans" cxnId="{18C74FF4-CAEB-46EA-96B8-96D5D79AEF8F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de-DE"/>
        </a:p>
      </dgm:t>
    </dgm:pt>
    <dgm:pt modelId="{262C631E-D6C9-4DC7-BF11-EFE23018EB93}">
      <dgm:prSet custT="1"/>
      <dgm:spPr>
        <a:ln>
          <a:solidFill>
            <a:srgbClr val="6699FF"/>
          </a:solidFill>
        </a:ln>
      </dgm:spPr>
      <dgm:t>
        <a:bodyPr/>
        <a:lstStyle/>
        <a:p>
          <a:r>
            <a:rPr lang="de-DE" sz="1600" dirty="0" smtClean="0">
              <a:solidFill>
                <a:schemeClr val="tx1"/>
              </a:solidFill>
            </a:rPr>
            <a:t>Koordinationsarzt/ Hausarzt</a:t>
          </a:r>
          <a:endParaRPr lang="de-DE" sz="1600" dirty="0">
            <a:solidFill>
              <a:schemeClr val="tx1"/>
            </a:solidFill>
          </a:endParaRPr>
        </a:p>
      </dgm:t>
    </dgm:pt>
    <dgm:pt modelId="{04FB5785-4965-4C88-BA04-EDB9CF7EA4E6}" type="parTrans" cxnId="{2B6224B0-EB84-47D2-8D3F-B4B402B9A6CB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de-DE"/>
        </a:p>
      </dgm:t>
    </dgm:pt>
    <dgm:pt modelId="{4FB9A3DD-2992-4E5E-8507-5DFEF6B7029D}" type="sibTrans" cxnId="{2B6224B0-EB84-47D2-8D3F-B4B402B9A6CB}">
      <dgm:prSet/>
      <dgm:spPr/>
      <dgm:t>
        <a:bodyPr/>
        <a:lstStyle/>
        <a:p>
          <a:endParaRPr lang="de-DE"/>
        </a:p>
      </dgm:t>
    </dgm:pt>
    <dgm:pt modelId="{34B4F950-B4F1-45B5-B757-9665DE74AD78}" type="pres">
      <dgm:prSet presAssocID="{C847AD3D-5D4A-4CDB-B63D-1530F06EC90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F895F569-7149-4A7C-AF7C-E59F7289A5B7}" type="pres">
      <dgm:prSet presAssocID="{6CD35106-0420-4D8A-BD5D-1375A0D1F6E2}" presName="hierRoot1" presStyleCnt="0">
        <dgm:presLayoutVars>
          <dgm:hierBranch/>
        </dgm:presLayoutVars>
      </dgm:prSet>
      <dgm:spPr/>
    </dgm:pt>
    <dgm:pt modelId="{E7967691-A603-4B83-B83C-2E0F0CF768BF}" type="pres">
      <dgm:prSet presAssocID="{6CD35106-0420-4D8A-BD5D-1375A0D1F6E2}" presName="rootComposite1" presStyleCnt="0"/>
      <dgm:spPr/>
    </dgm:pt>
    <dgm:pt modelId="{CD76C38B-1FD1-40F3-8381-EFF8A41E572F}" type="pres">
      <dgm:prSet presAssocID="{6CD35106-0420-4D8A-BD5D-1375A0D1F6E2}" presName="rootText1" presStyleLbl="node0" presStyleIdx="0" presStyleCnt="1" custScaleX="63756" custScaleY="46865" custLinFactNeighborX="9995" custLinFactNeighborY="5679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de-DE"/>
        </a:p>
      </dgm:t>
    </dgm:pt>
    <dgm:pt modelId="{3E211AF3-344C-4BD3-B844-EFBD22C6301F}" type="pres">
      <dgm:prSet presAssocID="{6CD35106-0420-4D8A-BD5D-1375A0D1F6E2}" presName="rootConnector1" presStyleLbl="node1" presStyleIdx="0" presStyleCnt="0"/>
      <dgm:spPr/>
      <dgm:t>
        <a:bodyPr/>
        <a:lstStyle/>
        <a:p>
          <a:endParaRPr lang="de-DE"/>
        </a:p>
      </dgm:t>
    </dgm:pt>
    <dgm:pt modelId="{CC29A3A8-2D4E-4A73-911F-45CA8F29FB60}" type="pres">
      <dgm:prSet presAssocID="{6CD35106-0420-4D8A-BD5D-1375A0D1F6E2}" presName="hierChild2" presStyleCnt="0"/>
      <dgm:spPr/>
    </dgm:pt>
    <dgm:pt modelId="{AB91978B-AF96-462C-A14A-337899581383}" type="pres">
      <dgm:prSet presAssocID="{8FB0ED07-B5A4-47F0-9273-724DDC8954AD}" presName="Name35" presStyleLbl="parChTrans1D2" presStyleIdx="0" presStyleCnt="4"/>
      <dgm:spPr/>
      <dgm:t>
        <a:bodyPr/>
        <a:lstStyle/>
        <a:p>
          <a:endParaRPr lang="de-DE"/>
        </a:p>
      </dgm:t>
    </dgm:pt>
    <dgm:pt modelId="{BAF0AD26-8EA4-4979-969E-3A4D30DF0E0B}" type="pres">
      <dgm:prSet presAssocID="{7C0E390B-4E4C-417B-A7F0-928A3C22176F}" presName="hierRoot2" presStyleCnt="0">
        <dgm:presLayoutVars>
          <dgm:hierBranch val="init"/>
        </dgm:presLayoutVars>
      </dgm:prSet>
      <dgm:spPr/>
    </dgm:pt>
    <dgm:pt modelId="{AC20FFDC-DE64-43CA-B842-CB85D937EE31}" type="pres">
      <dgm:prSet presAssocID="{7C0E390B-4E4C-417B-A7F0-928A3C22176F}" presName="rootComposite" presStyleCnt="0"/>
      <dgm:spPr/>
    </dgm:pt>
    <dgm:pt modelId="{2D3167D7-23AD-4603-AB4E-6D49DA896458}" type="pres">
      <dgm:prSet presAssocID="{7C0E390B-4E4C-417B-A7F0-928A3C22176F}" presName="rootText" presStyleLbl="node2" presStyleIdx="0" presStyleCnt="4" custScaleX="37192" custScaleY="29406" custLinFactNeighborX="60778" custLinFactNeighborY="-1940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56F0071-7E94-47DF-852E-5173ACDF750E}" type="pres">
      <dgm:prSet presAssocID="{7C0E390B-4E4C-417B-A7F0-928A3C22176F}" presName="rootConnector" presStyleLbl="node2" presStyleIdx="0" presStyleCnt="4"/>
      <dgm:spPr/>
      <dgm:t>
        <a:bodyPr/>
        <a:lstStyle/>
        <a:p>
          <a:endParaRPr lang="de-DE"/>
        </a:p>
      </dgm:t>
    </dgm:pt>
    <dgm:pt modelId="{9133D71A-C0A4-4FE5-814A-A56F8E3CFF27}" type="pres">
      <dgm:prSet presAssocID="{7C0E390B-4E4C-417B-A7F0-928A3C22176F}" presName="hierChild4" presStyleCnt="0"/>
      <dgm:spPr/>
    </dgm:pt>
    <dgm:pt modelId="{40899F7D-3F52-40BE-B7C2-0B0A447B22E7}" type="pres">
      <dgm:prSet presAssocID="{7C0E390B-4E4C-417B-A7F0-928A3C22176F}" presName="hierChild5" presStyleCnt="0"/>
      <dgm:spPr/>
    </dgm:pt>
    <dgm:pt modelId="{5FD8BB69-9831-4C20-8C90-E4D189B88F02}" type="pres">
      <dgm:prSet presAssocID="{04FB5785-4965-4C88-BA04-EDB9CF7EA4E6}" presName="Name35" presStyleLbl="parChTrans1D2" presStyleIdx="1" presStyleCnt="4"/>
      <dgm:spPr/>
      <dgm:t>
        <a:bodyPr/>
        <a:lstStyle/>
        <a:p>
          <a:endParaRPr lang="de-DE"/>
        </a:p>
      </dgm:t>
    </dgm:pt>
    <dgm:pt modelId="{5E5FCD0B-8487-46DF-B715-B249DC8973FE}" type="pres">
      <dgm:prSet presAssocID="{262C631E-D6C9-4DC7-BF11-EFE23018EB93}" presName="hierRoot2" presStyleCnt="0">
        <dgm:presLayoutVars>
          <dgm:hierBranch val="init"/>
        </dgm:presLayoutVars>
      </dgm:prSet>
      <dgm:spPr/>
    </dgm:pt>
    <dgm:pt modelId="{37D3F982-652F-4856-BD49-1EC4F379B68B}" type="pres">
      <dgm:prSet presAssocID="{262C631E-D6C9-4DC7-BF11-EFE23018EB93}" presName="rootComposite" presStyleCnt="0"/>
      <dgm:spPr/>
    </dgm:pt>
    <dgm:pt modelId="{66C65BC3-2272-4403-81C7-3022929808AD}" type="pres">
      <dgm:prSet presAssocID="{262C631E-D6C9-4DC7-BF11-EFE23018EB93}" presName="rootText" presStyleLbl="node2" presStyleIdx="1" presStyleCnt="4" custScaleX="115689" custScaleY="28635" custLinFactNeighborX="47698" custLinFactNeighborY="-8073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6548E73-3339-4D77-8790-2EE9B5B18433}" type="pres">
      <dgm:prSet presAssocID="{262C631E-D6C9-4DC7-BF11-EFE23018EB93}" presName="rootConnector" presStyleLbl="node2" presStyleIdx="1" presStyleCnt="4"/>
      <dgm:spPr/>
      <dgm:t>
        <a:bodyPr/>
        <a:lstStyle/>
        <a:p>
          <a:endParaRPr lang="de-DE"/>
        </a:p>
      </dgm:t>
    </dgm:pt>
    <dgm:pt modelId="{7E82C7CC-3DE7-4810-9790-0FF02E023E78}" type="pres">
      <dgm:prSet presAssocID="{262C631E-D6C9-4DC7-BF11-EFE23018EB93}" presName="hierChild4" presStyleCnt="0"/>
      <dgm:spPr/>
    </dgm:pt>
    <dgm:pt modelId="{EA433C71-EA8B-4BD9-B990-CA9AD3418BE3}" type="pres">
      <dgm:prSet presAssocID="{262C631E-D6C9-4DC7-BF11-EFE23018EB93}" presName="hierChild5" presStyleCnt="0"/>
      <dgm:spPr/>
    </dgm:pt>
    <dgm:pt modelId="{D5CCD4BC-FFAA-4725-B674-6E553F2D5636}" type="pres">
      <dgm:prSet presAssocID="{67C0F74A-4023-4760-AE6C-73F5B4C5D72E}" presName="Name35" presStyleLbl="parChTrans1D2" presStyleIdx="2" presStyleCnt="4"/>
      <dgm:spPr/>
      <dgm:t>
        <a:bodyPr/>
        <a:lstStyle/>
        <a:p>
          <a:endParaRPr lang="de-DE"/>
        </a:p>
      </dgm:t>
    </dgm:pt>
    <dgm:pt modelId="{1B402CBB-B32B-4278-8B58-50F9579186F9}" type="pres">
      <dgm:prSet presAssocID="{E8AACFF6-E62D-45AE-BB2C-0EF8C204FB31}" presName="hierRoot2" presStyleCnt="0">
        <dgm:presLayoutVars>
          <dgm:hierBranch val="init"/>
        </dgm:presLayoutVars>
      </dgm:prSet>
      <dgm:spPr/>
    </dgm:pt>
    <dgm:pt modelId="{F019F0E5-E34F-4AB4-A737-E14F4EBE8DD1}" type="pres">
      <dgm:prSet presAssocID="{E8AACFF6-E62D-45AE-BB2C-0EF8C204FB31}" presName="rootComposite" presStyleCnt="0"/>
      <dgm:spPr/>
    </dgm:pt>
    <dgm:pt modelId="{B0146EBE-23C1-4AE9-B647-1D0A4C0D5FCF}" type="pres">
      <dgm:prSet presAssocID="{E8AACFF6-E62D-45AE-BB2C-0EF8C204FB31}" presName="rootText" presStyleLbl="node2" presStyleIdx="2" presStyleCnt="4" custScaleX="35522" custScaleY="35341" custLinFactNeighborX="56960" custLinFactNeighborY="-7452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AD21C11-2879-4742-B4E2-F5A8463C0C6D}" type="pres">
      <dgm:prSet presAssocID="{E8AACFF6-E62D-45AE-BB2C-0EF8C204FB31}" presName="rootConnector" presStyleLbl="node2" presStyleIdx="2" presStyleCnt="4"/>
      <dgm:spPr/>
      <dgm:t>
        <a:bodyPr/>
        <a:lstStyle/>
        <a:p>
          <a:endParaRPr lang="de-DE"/>
        </a:p>
      </dgm:t>
    </dgm:pt>
    <dgm:pt modelId="{8087384A-5062-4AE9-B14A-C24AB9D72E71}" type="pres">
      <dgm:prSet presAssocID="{E8AACFF6-E62D-45AE-BB2C-0EF8C204FB31}" presName="hierChild4" presStyleCnt="0"/>
      <dgm:spPr/>
    </dgm:pt>
    <dgm:pt modelId="{F11BDD11-F947-44F9-B6BC-2EAF06273CC6}" type="pres">
      <dgm:prSet presAssocID="{E8AACFF6-E62D-45AE-BB2C-0EF8C204FB31}" presName="hierChild5" presStyleCnt="0"/>
      <dgm:spPr/>
    </dgm:pt>
    <dgm:pt modelId="{AA12E0C7-6F67-4B1B-822E-7DC3FE909DEB}" type="pres">
      <dgm:prSet presAssocID="{5F059CB6-72CB-46F5-A7AF-7666716FAF91}" presName="Name35" presStyleLbl="parChTrans1D2" presStyleIdx="3" presStyleCnt="4"/>
      <dgm:spPr/>
      <dgm:t>
        <a:bodyPr/>
        <a:lstStyle/>
        <a:p>
          <a:endParaRPr lang="de-DE"/>
        </a:p>
      </dgm:t>
    </dgm:pt>
    <dgm:pt modelId="{8D95E109-03AD-479F-BF62-74A61EDC9139}" type="pres">
      <dgm:prSet presAssocID="{A8091E2A-F79E-4A23-B0F0-B50DD3E2F0D4}" presName="hierRoot2" presStyleCnt="0">
        <dgm:presLayoutVars>
          <dgm:hierBranch val="init"/>
        </dgm:presLayoutVars>
      </dgm:prSet>
      <dgm:spPr/>
    </dgm:pt>
    <dgm:pt modelId="{CE46D209-A15A-4889-93AA-B4089CD7FDC8}" type="pres">
      <dgm:prSet presAssocID="{A8091E2A-F79E-4A23-B0F0-B50DD3E2F0D4}" presName="rootComposite" presStyleCnt="0"/>
      <dgm:spPr/>
    </dgm:pt>
    <dgm:pt modelId="{D598B6F6-D8F1-4C0A-AFAB-C2F6A22B0BCB}" type="pres">
      <dgm:prSet presAssocID="{A8091E2A-F79E-4A23-B0F0-B50DD3E2F0D4}" presName="rootText" presStyleLbl="node2" presStyleIdx="3" presStyleCnt="4" custScaleX="57217" custScaleY="33380" custLinFactNeighborX="-7523" custLinFactNeighborY="-2676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7065DE7-FBD3-4A07-A425-77B29DB09487}" type="pres">
      <dgm:prSet presAssocID="{A8091E2A-F79E-4A23-B0F0-B50DD3E2F0D4}" presName="rootConnector" presStyleLbl="node2" presStyleIdx="3" presStyleCnt="4"/>
      <dgm:spPr/>
      <dgm:t>
        <a:bodyPr/>
        <a:lstStyle/>
        <a:p>
          <a:endParaRPr lang="de-DE"/>
        </a:p>
      </dgm:t>
    </dgm:pt>
    <dgm:pt modelId="{F3A657F8-3023-4828-91C0-9C113083F70D}" type="pres">
      <dgm:prSet presAssocID="{A8091E2A-F79E-4A23-B0F0-B50DD3E2F0D4}" presName="hierChild4" presStyleCnt="0"/>
      <dgm:spPr/>
    </dgm:pt>
    <dgm:pt modelId="{9352B7D8-6FB6-4D55-A226-0E8203F04402}" type="pres">
      <dgm:prSet presAssocID="{A8091E2A-F79E-4A23-B0F0-B50DD3E2F0D4}" presName="hierChild5" presStyleCnt="0"/>
      <dgm:spPr/>
    </dgm:pt>
    <dgm:pt modelId="{7410224D-5FEF-4342-A7A8-4B848FD555F2}" type="pres">
      <dgm:prSet presAssocID="{6CD35106-0420-4D8A-BD5D-1375A0D1F6E2}" presName="hierChild3" presStyleCnt="0"/>
      <dgm:spPr/>
    </dgm:pt>
  </dgm:ptLst>
  <dgm:cxnLst>
    <dgm:cxn modelId="{21102E6F-9684-4F83-8A3A-5BE70FB3E041}" type="presOf" srcId="{04FB5785-4965-4C88-BA04-EDB9CF7EA4E6}" destId="{5FD8BB69-9831-4C20-8C90-E4D189B88F02}" srcOrd="0" destOrd="0" presId="urn:microsoft.com/office/officeart/2005/8/layout/orgChart1"/>
    <dgm:cxn modelId="{06753C8B-CBB1-4EDD-9F36-BC02B380791A}" srcId="{C847AD3D-5D4A-4CDB-B63D-1530F06EC90A}" destId="{6CD35106-0420-4D8A-BD5D-1375A0D1F6E2}" srcOrd="0" destOrd="0" parTransId="{A8BB3DB8-F7F1-43EE-AC18-3ADF4D4E35C3}" sibTransId="{D7915AF5-D87C-462B-BF42-C61D3BCE24BF}"/>
    <dgm:cxn modelId="{6FD351B1-4260-4C6E-BD03-D59A781BCFCF}" srcId="{6CD35106-0420-4D8A-BD5D-1375A0D1F6E2}" destId="{E8AACFF6-E62D-45AE-BB2C-0EF8C204FB31}" srcOrd="2" destOrd="0" parTransId="{67C0F74A-4023-4760-AE6C-73F5B4C5D72E}" sibTransId="{98E31662-9253-47CB-8781-633995AD9003}"/>
    <dgm:cxn modelId="{3752C141-3D74-4996-B795-336CB90A6F48}" type="presOf" srcId="{E8AACFF6-E62D-45AE-BB2C-0EF8C204FB31}" destId="{B0146EBE-23C1-4AE9-B647-1D0A4C0D5FCF}" srcOrd="0" destOrd="0" presId="urn:microsoft.com/office/officeart/2005/8/layout/orgChart1"/>
    <dgm:cxn modelId="{C06DF20E-0A40-4362-A34C-346C3CD11D30}" type="presOf" srcId="{7C0E390B-4E4C-417B-A7F0-928A3C22176F}" destId="{2D3167D7-23AD-4603-AB4E-6D49DA896458}" srcOrd="0" destOrd="0" presId="urn:microsoft.com/office/officeart/2005/8/layout/orgChart1"/>
    <dgm:cxn modelId="{64B37C85-0EC7-45AD-B1EA-79D708F07868}" type="presOf" srcId="{262C631E-D6C9-4DC7-BF11-EFE23018EB93}" destId="{E6548E73-3339-4D77-8790-2EE9B5B18433}" srcOrd="1" destOrd="0" presId="urn:microsoft.com/office/officeart/2005/8/layout/orgChart1"/>
    <dgm:cxn modelId="{EBED32D4-DC74-4CE7-AE99-D17E3A8E2243}" type="presOf" srcId="{E8AACFF6-E62D-45AE-BB2C-0EF8C204FB31}" destId="{FAD21C11-2879-4742-B4E2-F5A8463C0C6D}" srcOrd="1" destOrd="0" presId="urn:microsoft.com/office/officeart/2005/8/layout/orgChart1"/>
    <dgm:cxn modelId="{66105301-4535-4E1D-8F5F-CCD32BBFC512}" type="presOf" srcId="{6CD35106-0420-4D8A-BD5D-1375A0D1F6E2}" destId="{3E211AF3-344C-4BD3-B844-EFBD22C6301F}" srcOrd="1" destOrd="0" presId="urn:microsoft.com/office/officeart/2005/8/layout/orgChart1"/>
    <dgm:cxn modelId="{18C74FF4-CAEB-46EA-96B8-96D5D79AEF8F}" srcId="{6CD35106-0420-4D8A-BD5D-1375A0D1F6E2}" destId="{A8091E2A-F79E-4A23-B0F0-B50DD3E2F0D4}" srcOrd="3" destOrd="0" parTransId="{5F059CB6-72CB-46F5-A7AF-7666716FAF91}" sibTransId="{9A90941F-FF0C-45CC-BF4B-5D9E1945EA1E}"/>
    <dgm:cxn modelId="{CD5422C1-96B7-4F48-8D5B-7B3919B2432A}" type="presOf" srcId="{5F059CB6-72CB-46F5-A7AF-7666716FAF91}" destId="{AA12E0C7-6F67-4B1B-822E-7DC3FE909DEB}" srcOrd="0" destOrd="0" presId="urn:microsoft.com/office/officeart/2005/8/layout/orgChart1"/>
    <dgm:cxn modelId="{64EF8288-89F3-4110-8E55-704ECF8F4B21}" type="presOf" srcId="{67C0F74A-4023-4760-AE6C-73F5B4C5D72E}" destId="{D5CCD4BC-FFAA-4725-B674-6E553F2D5636}" srcOrd="0" destOrd="0" presId="urn:microsoft.com/office/officeart/2005/8/layout/orgChart1"/>
    <dgm:cxn modelId="{2B6224B0-EB84-47D2-8D3F-B4B402B9A6CB}" srcId="{6CD35106-0420-4D8A-BD5D-1375A0D1F6E2}" destId="{262C631E-D6C9-4DC7-BF11-EFE23018EB93}" srcOrd="1" destOrd="0" parTransId="{04FB5785-4965-4C88-BA04-EDB9CF7EA4E6}" sibTransId="{4FB9A3DD-2992-4E5E-8507-5DFEF6B7029D}"/>
    <dgm:cxn modelId="{98E7BD59-3DAC-4BB1-BF41-8C38D3424DD4}" srcId="{6CD35106-0420-4D8A-BD5D-1375A0D1F6E2}" destId="{7C0E390B-4E4C-417B-A7F0-928A3C22176F}" srcOrd="0" destOrd="0" parTransId="{8FB0ED07-B5A4-47F0-9273-724DDC8954AD}" sibTransId="{5426C56F-DE52-4B8C-95FD-94F7E5954FB6}"/>
    <dgm:cxn modelId="{0DA1AED1-39C3-4B75-AE54-E6E37FB75848}" type="presOf" srcId="{A8091E2A-F79E-4A23-B0F0-B50DD3E2F0D4}" destId="{D598B6F6-D8F1-4C0A-AFAB-C2F6A22B0BCB}" srcOrd="0" destOrd="0" presId="urn:microsoft.com/office/officeart/2005/8/layout/orgChart1"/>
    <dgm:cxn modelId="{C24CBF1D-D332-40A2-B334-3282101BC9E0}" type="presOf" srcId="{A8091E2A-F79E-4A23-B0F0-B50DD3E2F0D4}" destId="{07065DE7-FBD3-4A07-A425-77B29DB09487}" srcOrd="1" destOrd="0" presId="urn:microsoft.com/office/officeart/2005/8/layout/orgChart1"/>
    <dgm:cxn modelId="{586D171E-A05D-44DF-B71F-48E330ACB80A}" type="presOf" srcId="{7C0E390B-4E4C-417B-A7F0-928A3C22176F}" destId="{B56F0071-7E94-47DF-852E-5173ACDF750E}" srcOrd="1" destOrd="0" presId="urn:microsoft.com/office/officeart/2005/8/layout/orgChart1"/>
    <dgm:cxn modelId="{663298AA-9A92-45DB-A96E-F26B98E2D943}" type="presOf" srcId="{262C631E-D6C9-4DC7-BF11-EFE23018EB93}" destId="{66C65BC3-2272-4403-81C7-3022929808AD}" srcOrd="0" destOrd="0" presId="urn:microsoft.com/office/officeart/2005/8/layout/orgChart1"/>
    <dgm:cxn modelId="{41F86818-5A49-47F2-8CDF-7220FB91E1F1}" type="presOf" srcId="{C847AD3D-5D4A-4CDB-B63D-1530F06EC90A}" destId="{34B4F950-B4F1-45B5-B757-9665DE74AD78}" srcOrd="0" destOrd="0" presId="urn:microsoft.com/office/officeart/2005/8/layout/orgChart1"/>
    <dgm:cxn modelId="{4DC848D3-B14F-4BC1-B663-7220826E7BD3}" type="presOf" srcId="{6CD35106-0420-4D8A-BD5D-1375A0D1F6E2}" destId="{CD76C38B-1FD1-40F3-8381-EFF8A41E572F}" srcOrd="0" destOrd="0" presId="urn:microsoft.com/office/officeart/2005/8/layout/orgChart1"/>
    <dgm:cxn modelId="{997D791B-7851-4176-BFEE-C56EA600C1CC}" type="presOf" srcId="{8FB0ED07-B5A4-47F0-9273-724DDC8954AD}" destId="{AB91978B-AF96-462C-A14A-337899581383}" srcOrd="0" destOrd="0" presId="urn:microsoft.com/office/officeart/2005/8/layout/orgChart1"/>
    <dgm:cxn modelId="{4C6BC66F-8EC9-40AF-BA1A-B7EB2A29A567}" type="presParOf" srcId="{34B4F950-B4F1-45B5-B757-9665DE74AD78}" destId="{F895F569-7149-4A7C-AF7C-E59F7289A5B7}" srcOrd="0" destOrd="0" presId="urn:microsoft.com/office/officeart/2005/8/layout/orgChart1"/>
    <dgm:cxn modelId="{A4592E1C-CCA9-45C9-A1C1-68CD1C5AEF86}" type="presParOf" srcId="{F895F569-7149-4A7C-AF7C-E59F7289A5B7}" destId="{E7967691-A603-4B83-B83C-2E0F0CF768BF}" srcOrd="0" destOrd="0" presId="urn:microsoft.com/office/officeart/2005/8/layout/orgChart1"/>
    <dgm:cxn modelId="{19EC650C-5359-4952-B3AF-66DC3FB9A569}" type="presParOf" srcId="{E7967691-A603-4B83-B83C-2E0F0CF768BF}" destId="{CD76C38B-1FD1-40F3-8381-EFF8A41E572F}" srcOrd="0" destOrd="0" presId="urn:microsoft.com/office/officeart/2005/8/layout/orgChart1"/>
    <dgm:cxn modelId="{BDBA5BDA-9890-418B-8413-3913B5E2515F}" type="presParOf" srcId="{E7967691-A603-4B83-B83C-2E0F0CF768BF}" destId="{3E211AF3-344C-4BD3-B844-EFBD22C6301F}" srcOrd="1" destOrd="0" presId="urn:microsoft.com/office/officeart/2005/8/layout/orgChart1"/>
    <dgm:cxn modelId="{A811B3D2-888B-4E40-88C6-6F00AE22463D}" type="presParOf" srcId="{F895F569-7149-4A7C-AF7C-E59F7289A5B7}" destId="{CC29A3A8-2D4E-4A73-911F-45CA8F29FB60}" srcOrd="1" destOrd="0" presId="urn:microsoft.com/office/officeart/2005/8/layout/orgChart1"/>
    <dgm:cxn modelId="{1D0E149C-C07D-4ED9-B8C9-FF6DEC60F6A0}" type="presParOf" srcId="{CC29A3A8-2D4E-4A73-911F-45CA8F29FB60}" destId="{AB91978B-AF96-462C-A14A-337899581383}" srcOrd="0" destOrd="0" presId="urn:microsoft.com/office/officeart/2005/8/layout/orgChart1"/>
    <dgm:cxn modelId="{003AF07F-331A-492D-999D-4F020D4AFF80}" type="presParOf" srcId="{CC29A3A8-2D4E-4A73-911F-45CA8F29FB60}" destId="{BAF0AD26-8EA4-4979-969E-3A4D30DF0E0B}" srcOrd="1" destOrd="0" presId="urn:microsoft.com/office/officeart/2005/8/layout/orgChart1"/>
    <dgm:cxn modelId="{43174580-FDEE-4FB3-82A8-932334662EA8}" type="presParOf" srcId="{BAF0AD26-8EA4-4979-969E-3A4D30DF0E0B}" destId="{AC20FFDC-DE64-43CA-B842-CB85D937EE31}" srcOrd="0" destOrd="0" presId="urn:microsoft.com/office/officeart/2005/8/layout/orgChart1"/>
    <dgm:cxn modelId="{E6A5EB17-B035-478F-9432-5B04B057A477}" type="presParOf" srcId="{AC20FFDC-DE64-43CA-B842-CB85D937EE31}" destId="{2D3167D7-23AD-4603-AB4E-6D49DA896458}" srcOrd="0" destOrd="0" presId="urn:microsoft.com/office/officeart/2005/8/layout/orgChart1"/>
    <dgm:cxn modelId="{FA99E421-1638-4C35-876A-10FC26689079}" type="presParOf" srcId="{AC20FFDC-DE64-43CA-B842-CB85D937EE31}" destId="{B56F0071-7E94-47DF-852E-5173ACDF750E}" srcOrd="1" destOrd="0" presId="urn:microsoft.com/office/officeart/2005/8/layout/orgChart1"/>
    <dgm:cxn modelId="{EA6DE9C1-85B3-4949-B74B-978B113B18AD}" type="presParOf" srcId="{BAF0AD26-8EA4-4979-969E-3A4D30DF0E0B}" destId="{9133D71A-C0A4-4FE5-814A-A56F8E3CFF27}" srcOrd="1" destOrd="0" presId="urn:microsoft.com/office/officeart/2005/8/layout/orgChart1"/>
    <dgm:cxn modelId="{F1E7D5A2-F2E5-4AC4-B5EB-4CBDC0A10E33}" type="presParOf" srcId="{BAF0AD26-8EA4-4979-969E-3A4D30DF0E0B}" destId="{40899F7D-3F52-40BE-B7C2-0B0A447B22E7}" srcOrd="2" destOrd="0" presId="urn:microsoft.com/office/officeart/2005/8/layout/orgChart1"/>
    <dgm:cxn modelId="{6E206FF8-F807-4B9A-97AE-B86CB6019782}" type="presParOf" srcId="{CC29A3A8-2D4E-4A73-911F-45CA8F29FB60}" destId="{5FD8BB69-9831-4C20-8C90-E4D189B88F02}" srcOrd="2" destOrd="0" presId="urn:microsoft.com/office/officeart/2005/8/layout/orgChart1"/>
    <dgm:cxn modelId="{AFF2DACB-6C2C-460C-9B07-AED16EF13D22}" type="presParOf" srcId="{CC29A3A8-2D4E-4A73-911F-45CA8F29FB60}" destId="{5E5FCD0B-8487-46DF-B715-B249DC8973FE}" srcOrd="3" destOrd="0" presId="urn:microsoft.com/office/officeart/2005/8/layout/orgChart1"/>
    <dgm:cxn modelId="{A4906AC8-B465-4085-981D-C8BAF5A47C05}" type="presParOf" srcId="{5E5FCD0B-8487-46DF-B715-B249DC8973FE}" destId="{37D3F982-652F-4856-BD49-1EC4F379B68B}" srcOrd="0" destOrd="0" presId="urn:microsoft.com/office/officeart/2005/8/layout/orgChart1"/>
    <dgm:cxn modelId="{B82BFC93-0F88-4690-B820-64B910C2BEF9}" type="presParOf" srcId="{37D3F982-652F-4856-BD49-1EC4F379B68B}" destId="{66C65BC3-2272-4403-81C7-3022929808AD}" srcOrd="0" destOrd="0" presId="urn:microsoft.com/office/officeart/2005/8/layout/orgChart1"/>
    <dgm:cxn modelId="{CB4B3F6E-2782-4E99-9DFD-0DC8D0CB82C9}" type="presParOf" srcId="{37D3F982-652F-4856-BD49-1EC4F379B68B}" destId="{E6548E73-3339-4D77-8790-2EE9B5B18433}" srcOrd="1" destOrd="0" presId="urn:microsoft.com/office/officeart/2005/8/layout/orgChart1"/>
    <dgm:cxn modelId="{94E8F60F-D85D-4847-85E3-0DC5D04318DC}" type="presParOf" srcId="{5E5FCD0B-8487-46DF-B715-B249DC8973FE}" destId="{7E82C7CC-3DE7-4810-9790-0FF02E023E78}" srcOrd="1" destOrd="0" presId="urn:microsoft.com/office/officeart/2005/8/layout/orgChart1"/>
    <dgm:cxn modelId="{1DFD12F1-8BFC-485E-9777-C22208C8263B}" type="presParOf" srcId="{5E5FCD0B-8487-46DF-B715-B249DC8973FE}" destId="{EA433C71-EA8B-4BD9-B990-CA9AD3418BE3}" srcOrd="2" destOrd="0" presId="urn:microsoft.com/office/officeart/2005/8/layout/orgChart1"/>
    <dgm:cxn modelId="{ECF4F4EF-4375-4C21-8D0F-88E048F83880}" type="presParOf" srcId="{CC29A3A8-2D4E-4A73-911F-45CA8F29FB60}" destId="{D5CCD4BC-FFAA-4725-B674-6E553F2D5636}" srcOrd="4" destOrd="0" presId="urn:microsoft.com/office/officeart/2005/8/layout/orgChart1"/>
    <dgm:cxn modelId="{FA429BD9-AD01-47ED-BB03-69C09B4D2979}" type="presParOf" srcId="{CC29A3A8-2D4E-4A73-911F-45CA8F29FB60}" destId="{1B402CBB-B32B-4278-8B58-50F9579186F9}" srcOrd="5" destOrd="0" presId="urn:microsoft.com/office/officeart/2005/8/layout/orgChart1"/>
    <dgm:cxn modelId="{B614DB73-0CB6-47A5-9689-9AC440D5F94F}" type="presParOf" srcId="{1B402CBB-B32B-4278-8B58-50F9579186F9}" destId="{F019F0E5-E34F-4AB4-A737-E14F4EBE8DD1}" srcOrd="0" destOrd="0" presId="urn:microsoft.com/office/officeart/2005/8/layout/orgChart1"/>
    <dgm:cxn modelId="{386DA6B1-4A23-4139-AE10-9E3D41CFF95D}" type="presParOf" srcId="{F019F0E5-E34F-4AB4-A737-E14F4EBE8DD1}" destId="{B0146EBE-23C1-4AE9-B647-1D0A4C0D5FCF}" srcOrd="0" destOrd="0" presId="urn:microsoft.com/office/officeart/2005/8/layout/orgChart1"/>
    <dgm:cxn modelId="{EFF50C8A-19DE-4470-9966-B558492DF13D}" type="presParOf" srcId="{F019F0E5-E34F-4AB4-A737-E14F4EBE8DD1}" destId="{FAD21C11-2879-4742-B4E2-F5A8463C0C6D}" srcOrd="1" destOrd="0" presId="urn:microsoft.com/office/officeart/2005/8/layout/orgChart1"/>
    <dgm:cxn modelId="{45CFF2AD-9DC2-46CE-A6B9-E568EA59C1DB}" type="presParOf" srcId="{1B402CBB-B32B-4278-8B58-50F9579186F9}" destId="{8087384A-5062-4AE9-B14A-C24AB9D72E71}" srcOrd="1" destOrd="0" presId="urn:microsoft.com/office/officeart/2005/8/layout/orgChart1"/>
    <dgm:cxn modelId="{A3F36DAA-DCD0-4887-8F03-D7BBF125E2DA}" type="presParOf" srcId="{1B402CBB-B32B-4278-8B58-50F9579186F9}" destId="{F11BDD11-F947-44F9-B6BC-2EAF06273CC6}" srcOrd="2" destOrd="0" presId="urn:microsoft.com/office/officeart/2005/8/layout/orgChart1"/>
    <dgm:cxn modelId="{F325692E-2A59-4896-A0EE-66AA2F2B99D9}" type="presParOf" srcId="{CC29A3A8-2D4E-4A73-911F-45CA8F29FB60}" destId="{AA12E0C7-6F67-4B1B-822E-7DC3FE909DEB}" srcOrd="6" destOrd="0" presId="urn:microsoft.com/office/officeart/2005/8/layout/orgChart1"/>
    <dgm:cxn modelId="{A14F9754-02BF-4D80-AD77-90FB18B70BED}" type="presParOf" srcId="{CC29A3A8-2D4E-4A73-911F-45CA8F29FB60}" destId="{8D95E109-03AD-479F-BF62-74A61EDC9139}" srcOrd="7" destOrd="0" presId="urn:microsoft.com/office/officeart/2005/8/layout/orgChart1"/>
    <dgm:cxn modelId="{0AB130B8-A68A-44CE-B1BF-FA208BCB1980}" type="presParOf" srcId="{8D95E109-03AD-479F-BF62-74A61EDC9139}" destId="{CE46D209-A15A-4889-93AA-B4089CD7FDC8}" srcOrd="0" destOrd="0" presId="urn:microsoft.com/office/officeart/2005/8/layout/orgChart1"/>
    <dgm:cxn modelId="{D10D31C0-26E1-47DD-B51D-8DB853ADBD5C}" type="presParOf" srcId="{CE46D209-A15A-4889-93AA-B4089CD7FDC8}" destId="{D598B6F6-D8F1-4C0A-AFAB-C2F6A22B0BCB}" srcOrd="0" destOrd="0" presId="urn:microsoft.com/office/officeart/2005/8/layout/orgChart1"/>
    <dgm:cxn modelId="{00201C55-073C-4762-87C5-AA1ADD09A634}" type="presParOf" srcId="{CE46D209-A15A-4889-93AA-B4089CD7FDC8}" destId="{07065DE7-FBD3-4A07-A425-77B29DB09487}" srcOrd="1" destOrd="0" presId="urn:microsoft.com/office/officeart/2005/8/layout/orgChart1"/>
    <dgm:cxn modelId="{0922AC44-4205-44BA-825C-4C0003DBF361}" type="presParOf" srcId="{8D95E109-03AD-479F-BF62-74A61EDC9139}" destId="{F3A657F8-3023-4828-91C0-9C113083F70D}" srcOrd="1" destOrd="0" presId="urn:microsoft.com/office/officeart/2005/8/layout/orgChart1"/>
    <dgm:cxn modelId="{9F988534-06FF-451D-A876-16FF475807C0}" type="presParOf" srcId="{8D95E109-03AD-479F-BF62-74A61EDC9139}" destId="{9352B7D8-6FB6-4D55-A226-0E8203F04402}" srcOrd="2" destOrd="0" presId="urn:microsoft.com/office/officeart/2005/8/layout/orgChart1"/>
    <dgm:cxn modelId="{DC2D86D8-AEB9-4680-9D43-A745A3262A2D}" type="presParOf" srcId="{F895F569-7149-4A7C-AF7C-E59F7289A5B7}" destId="{7410224D-5FEF-4342-A7A8-4B848FD555F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6C4C19-5552-4CB0-8753-813E214D55FF}">
      <dsp:nvSpPr>
        <dsp:cNvPr id="0" name=""/>
        <dsp:cNvSpPr/>
      </dsp:nvSpPr>
      <dsp:spPr>
        <a:xfrm>
          <a:off x="1270935" y="514851"/>
          <a:ext cx="3434793" cy="3434793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080B78-06D6-4211-BC62-DFF00AFB2C96}">
      <dsp:nvSpPr>
        <dsp:cNvPr id="0" name=""/>
        <dsp:cNvSpPr/>
      </dsp:nvSpPr>
      <dsp:spPr>
        <a:xfrm>
          <a:off x="1270935" y="514851"/>
          <a:ext cx="3434793" cy="3434793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94AB3-359D-4B89-ABB1-D3E84D4CFEA8}">
      <dsp:nvSpPr>
        <dsp:cNvPr id="0" name=""/>
        <dsp:cNvSpPr/>
      </dsp:nvSpPr>
      <dsp:spPr>
        <a:xfrm>
          <a:off x="1270935" y="514851"/>
          <a:ext cx="3434793" cy="3434793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DA98F-8D97-4C38-AE65-E2F807FCB4F8}">
      <dsp:nvSpPr>
        <dsp:cNvPr id="0" name=""/>
        <dsp:cNvSpPr/>
      </dsp:nvSpPr>
      <dsp:spPr>
        <a:xfrm>
          <a:off x="1270935" y="514851"/>
          <a:ext cx="3434793" cy="3434793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841396-962C-4D29-B3AC-9909324EF3B2}">
      <dsp:nvSpPr>
        <dsp:cNvPr id="0" name=""/>
        <dsp:cNvSpPr/>
      </dsp:nvSpPr>
      <dsp:spPr>
        <a:xfrm>
          <a:off x="2197474" y="1441390"/>
          <a:ext cx="1581714" cy="1581714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/>
            <a:t>Kunde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/>
            <a:t>Finanzplan</a:t>
          </a:r>
          <a:endParaRPr lang="de-DE" sz="1600" b="1" kern="1200" dirty="0"/>
        </a:p>
      </dsp:txBody>
      <dsp:txXfrm>
        <a:off x="2429111" y="1673027"/>
        <a:ext cx="1118440" cy="1118440"/>
      </dsp:txXfrm>
    </dsp:sp>
    <dsp:sp modelId="{85C48E5F-B006-4530-B355-91822EBDDA2E}">
      <dsp:nvSpPr>
        <dsp:cNvPr id="0" name=""/>
        <dsp:cNvSpPr/>
      </dsp:nvSpPr>
      <dsp:spPr>
        <a:xfrm>
          <a:off x="2434731" y="1110"/>
          <a:ext cx="1107200" cy="1107200"/>
        </a:xfrm>
        <a:prstGeom prst="ellipse">
          <a:avLst/>
        </a:prstGeom>
        <a:solidFill>
          <a:srgbClr val="1E497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Status Quo</a:t>
          </a:r>
          <a:endParaRPr lang="de-DE" sz="1200" kern="1200" dirty="0"/>
        </a:p>
      </dsp:txBody>
      <dsp:txXfrm>
        <a:off x="2596877" y="163256"/>
        <a:ext cx="782908" cy="782908"/>
      </dsp:txXfrm>
    </dsp:sp>
    <dsp:sp modelId="{5FBA5BF5-8989-439A-A0BD-7F7DAD4E7509}">
      <dsp:nvSpPr>
        <dsp:cNvPr id="0" name=""/>
        <dsp:cNvSpPr/>
      </dsp:nvSpPr>
      <dsp:spPr>
        <a:xfrm>
          <a:off x="4112269" y="1678647"/>
          <a:ext cx="1107200" cy="1107200"/>
        </a:xfrm>
        <a:prstGeom prst="ellipse">
          <a:avLst/>
        </a:prstGeom>
        <a:solidFill>
          <a:srgbClr val="1E497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Umsetzung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Therapie</a:t>
          </a:r>
          <a:endParaRPr lang="de-DE" sz="1200" kern="1200" dirty="0"/>
        </a:p>
      </dsp:txBody>
      <dsp:txXfrm>
        <a:off x="4274415" y="1840793"/>
        <a:ext cx="782908" cy="782908"/>
      </dsp:txXfrm>
    </dsp:sp>
    <dsp:sp modelId="{1B7A623B-2978-4BEE-B30E-C87AC005C1B8}">
      <dsp:nvSpPr>
        <dsp:cNvPr id="0" name=""/>
        <dsp:cNvSpPr/>
      </dsp:nvSpPr>
      <dsp:spPr>
        <a:xfrm>
          <a:off x="2434731" y="3356185"/>
          <a:ext cx="1107200" cy="1107200"/>
        </a:xfrm>
        <a:prstGeom prst="ellipse">
          <a:avLst/>
        </a:prstGeom>
        <a:solidFill>
          <a:srgbClr val="1E497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Vorschlag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Diagnose</a:t>
          </a:r>
          <a:endParaRPr lang="de-DE" sz="1200" kern="1200" dirty="0"/>
        </a:p>
      </dsp:txBody>
      <dsp:txXfrm>
        <a:off x="2596877" y="3518331"/>
        <a:ext cx="782908" cy="782908"/>
      </dsp:txXfrm>
    </dsp:sp>
    <dsp:sp modelId="{6B201A13-ED02-4EB5-A94B-6F6B1B23F77B}">
      <dsp:nvSpPr>
        <dsp:cNvPr id="0" name=""/>
        <dsp:cNvSpPr/>
      </dsp:nvSpPr>
      <dsp:spPr>
        <a:xfrm>
          <a:off x="757194" y="1678647"/>
          <a:ext cx="1107200" cy="1107200"/>
        </a:xfrm>
        <a:prstGeom prst="ellipse">
          <a:avLst/>
        </a:prstGeom>
        <a:solidFill>
          <a:srgbClr val="1E497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Analyse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Anamnese</a:t>
          </a:r>
          <a:endParaRPr lang="de-DE" sz="1200" kern="1200" dirty="0"/>
        </a:p>
      </dsp:txBody>
      <dsp:txXfrm>
        <a:off x="919340" y="1840793"/>
        <a:ext cx="782908" cy="7829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12E0C7-6F67-4B1B-822E-7DC3FE909DEB}">
      <dsp:nvSpPr>
        <dsp:cNvPr id="0" name=""/>
        <dsp:cNvSpPr/>
      </dsp:nvSpPr>
      <dsp:spPr>
        <a:xfrm>
          <a:off x="4465430" y="1152127"/>
          <a:ext cx="2935603" cy="563846"/>
        </a:xfrm>
        <a:custGeom>
          <a:avLst/>
          <a:gdLst/>
          <a:ahLst/>
          <a:cxnLst/>
          <a:rect l="0" t="0" r="0" b="0"/>
          <a:pathLst>
            <a:path>
              <a:moveTo>
                <a:pt x="0" y="563846"/>
              </a:moveTo>
              <a:lnTo>
                <a:pt x="2935603" y="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CCD4BC-FFAA-4725-B674-6E553F2D5636}">
      <dsp:nvSpPr>
        <dsp:cNvPr id="0" name=""/>
        <dsp:cNvSpPr/>
      </dsp:nvSpPr>
      <dsp:spPr>
        <a:xfrm>
          <a:off x="4465430" y="504053"/>
          <a:ext cx="2857276" cy="1211921"/>
        </a:xfrm>
        <a:custGeom>
          <a:avLst/>
          <a:gdLst/>
          <a:ahLst/>
          <a:cxnLst/>
          <a:rect l="0" t="0" r="0" b="0"/>
          <a:pathLst>
            <a:path>
              <a:moveTo>
                <a:pt x="0" y="1211921"/>
              </a:moveTo>
              <a:lnTo>
                <a:pt x="2857276" y="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8BB69-9831-4C20-8C90-E4D189B88F02}">
      <dsp:nvSpPr>
        <dsp:cNvPr id="0" name=""/>
        <dsp:cNvSpPr/>
      </dsp:nvSpPr>
      <dsp:spPr>
        <a:xfrm>
          <a:off x="4404229" y="419824"/>
          <a:ext cx="91440" cy="1296149"/>
        </a:xfrm>
        <a:custGeom>
          <a:avLst/>
          <a:gdLst/>
          <a:ahLst/>
          <a:cxnLst/>
          <a:rect l="0" t="0" r="0" b="0"/>
          <a:pathLst>
            <a:path>
              <a:moveTo>
                <a:pt x="61200" y="1296149"/>
              </a:moveTo>
              <a:lnTo>
                <a:pt x="45720" y="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1978B-AF96-462C-A14A-337899581383}">
      <dsp:nvSpPr>
        <dsp:cNvPr id="0" name=""/>
        <dsp:cNvSpPr/>
      </dsp:nvSpPr>
      <dsp:spPr>
        <a:xfrm>
          <a:off x="2160793" y="1251918"/>
          <a:ext cx="2304637" cy="464056"/>
        </a:xfrm>
        <a:custGeom>
          <a:avLst/>
          <a:gdLst/>
          <a:ahLst/>
          <a:cxnLst/>
          <a:rect l="0" t="0" r="0" b="0"/>
          <a:pathLst>
            <a:path>
              <a:moveTo>
                <a:pt x="2304637" y="464056"/>
              </a:moveTo>
              <a:lnTo>
                <a:pt x="0" y="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76C38B-1FD1-40F3-8381-EFF8A41E572F}">
      <dsp:nvSpPr>
        <dsp:cNvPr id="0" name=""/>
        <dsp:cNvSpPr/>
      </dsp:nvSpPr>
      <dsp:spPr>
        <a:xfrm>
          <a:off x="3600407" y="1080124"/>
          <a:ext cx="1730044" cy="635850"/>
        </a:xfrm>
        <a:prstGeom prst="ellipse">
          <a:avLst/>
        </a:prstGeom>
        <a:solidFill>
          <a:srgbClr val="FF66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1" kern="1200" dirty="0" smtClean="0">
              <a:solidFill>
                <a:schemeClr val="tx1"/>
              </a:solidFill>
            </a:rPr>
            <a:t>Patient</a:t>
          </a:r>
          <a:endParaRPr lang="de-DE" sz="2400" b="1" kern="1200" dirty="0">
            <a:solidFill>
              <a:schemeClr val="tx1"/>
            </a:solidFill>
          </a:endParaRPr>
        </a:p>
      </dsp:txBody>
      <dsp:txXfrm>
        <a:off x="3853766" y="1173242"/>
        <a:ext cx="1223326" cy="449614"/>
      </dsp:txXfrm>
    </dsp:sp>
    <dsp:sp modelId="{2D3167D7-23AD-4603-AB4E-6D49DA896458}">
      <dsp:nvSpPr>
        <dsp:cNvPr id="0" name=""/>
        <dsp:cNvSpPr/>
      </dsp:nvSpPr>
      <dsp:spPr>
        <a:xfrm>
          <a:off x="1656183" y="1251918"/>
          <a:ext cx="1009219" cy="3989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</a:rPr>
            <a:t>Internet</a:t>
          </a:r>
          <a:endParaRPr lang="de-DE" sz="1600" kern="1200" dirty="0">
            <a:solidFill>
              <a:schemeClr val="tx1"/>
            </a:solidFill>
          </a:endParaRPr>
        </a:p>
      </dsp:txBody>
      <dsp:txXfrm>
        <a:off x="1656183" y="1251918"/>
        <a:ext cx="1009219" cy="398971"/>
      </dsp:txXfrm>
    </dsp:sp>
    <dsp:sp modelId="{66C65BC3-2272-4403-81C7-3022929808AD}">
      <dsp:nvSpPr>
        <dsp:cNvPr id="0" name=""/>
        <dsp:cNvSpPr/>
      </dsp:nvSpPr>
      <dsp:spPr>
        <a:xfrm>
          <a:off x="2880315" y="419824"/>
          <a:ext cx="3139267" cy="3885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</a:rPr>
            <a:t>Koordinationsarzt/ Hausarzt</a:t>
          </a:r>
          <a:endParaRPr lang="de-DE" sz="1600" kern="1200" dirty="0">
            <a:solidFill>
              <a:schemeClr val="tx1"/>
            </a:solidFill>
          </a:endParaRPr>
        </a:p>
      </dsp:txBody>
      <dsp:txXfrm>
        <a:off x="2880315" y="419824"/>
        <a:ext cx="3139267" cy="388511"/>
      </dsp:txXfrm>
    </dsp:sp>
    <dsp:sp modelId="{B0146EBE-23C1-4AE9-B647-1D0A4C0D5FCF}">
      <dsp:nvSpPr>
        <dsp:cNvPr id="0" name=""/>
        <dsp:cNvSpPr/>
      </dsp:nvSpPr>
      <dsp:spPr>
        <a:xfrm>
          <a:off x="6840755" y="504053"/>
          <a:ext cx="963903" cy="4794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</a:rPr>
            <a:t>Coach</a:t>
          </a:r>
          <a:endParaRPr lang="de-DE" sz="1600" kern="1200" dirty="0">
            <a:solidFill>
              <a:schemeClr val="tx1"/>
            </a:solidFill>
          </a:endParaRPr>
        </a:p>
      </dsp:txBody>
      <dsp:txXfrm>
        <a:off x="6840755" y="504053"/>
        <a:ext cx="963903" cy="479496"/>
      </dsp:txXfrm>
    </dsp:sp>
    <dsp:sp modelId="{D598B6F6-D8F1-4C0A-AFAB-C2F6A22B0BCB}">
      <dsp:nvSpPr>
        <dsp:cNvPr id="0" name=""/>
        <dsp:cNvSpPr/>
      </dsp:nvSpPr>
      <dsp:spPr>
        <a:xfrm>
          <a:off x="6624730" y="1152127"/>
          <a:ext cx="1552606" cy="452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</a:rPr>
            <a:t>Callcenter</a:t>
          </a:r>
          <a:endParaRPr lang="de-DE" sz="1600" kern="1200" dirty="0">
            <a:solidFill>
              <a:schemeClr val="tx1"/>
            </a:solidFill>
          </a:endParaRPr>
        </a:p>
      </dsp:txBody>
      <dsp:txXfrm>
        <a:off x="6624730" y="1152127"/>
        <a:ext cx="1552606" cy="452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246" cy="493551"/>
          </a:xfrm>
          <a:prstGeom prst="rect">
            <a:avLst/>
          </a:prstGeom>
        </p:spPr>
        <p:txBody>
          <a:bodyPr vert="horz" lIns="90028" tIns="45014" rIns="90028" bIns="4501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4961" y="1"/>
            <a:ext cx="2919246" cy="493551"/>
          </a:xfrm>
          <a:prstGeom prst="rect">
            <a:avLst/>
          </a:prstGeom>
        </p:spPr>
        <p:txBody>
          <a:bodyPr vert="horz" lIns="90028" tIns="45014" rIns="90028" bIns="45014" rtlCol="0"/>
          <a:lstStyle>
            <a:lvl1pPr algn="r">
              <a:defRPr sz="1200"/>
            </a:lvl1pPr>
          </a:lstStyle>
          <a:p>
            <a:fld id="{4F08188A-0496-46EF-9669-702619F89B8F}" type="datetimeFigureOut">
              <a:rPr lang="de-DE" smtClean="0"/>
              <a:pPr/>
              <a:t>18.01.2018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1196"/>
            <a:ext cx="2919246" cy="493550"/>
          </a:xfrm>
          <a:prstGeom prst="rect">
            <a:avLst/>
          </a:prstGeom>
        </p:spPr>
        <p:txBody>
          <a:bodyPr vert="horz" lIns="90028" tIns="45014" rIns="90028" bIns="4501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4961" y="9371196"/>
            <a:ext cx="2919246" cy="493550"/>
          </a:xfrm>
          <a:prstGeom prst="rect">
            <a:avLst/>
          </a:prstGeom>
        </p:spPr>
        <p:txBody>
          <a:bodyPr vert="horz" lIns="90028" tIns="45014" rIns="90028" bIns="45014" rtlCol="0" anchor="b"/>
          <a:lstStyle>
            <a:lvl1pPr algn="r">
              <a:defRPr sz="1200"/>
            </a:lvl1pPr>
          </a:lstStyle>
          <a:p>
            <a:fld id="{47F21690-A8CC-40B0-9341-7560EC6A29F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7213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315"/>
          </a:xfrm>
          <a:prstGeom prst="rect">
            <a:avLst/>
          </a:prstGeom>
        </p:spPr>
        <p:txBody>
          <a:bodyPr vert="horz" lIns="90334" tIns="45166" rIns="90334" bIns="4516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3315"/>
          </a:xfrm>
          <a:prstGeom prst="rect">
            <a:avLst/>
          </a:prstGeom>
        </p:spPr>
        <p:txBody>
          <a:bodyPr vert="horz" lIns="90334" tIns="45166" rIns="90334" bIns="45166" rtlCol="0"/>
          <a:lstStyle>
            <a:lvl1pPr algn="r">
              <a:defRPr sz="1200"/>
            </a:lvl1pPr>
          </a:lstStyle>
          <a:p>
            <a:fld id="{A1719DEC-69C0-479A-B4DC-A36CA7B6D22D}" type="datetimeFigureOut">
              <a:rPr lang="de-DE" smtClean="0"/>
              <a:pPr/>
              <a:t>18.01.2018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8188"/>
            <a:ext cx="4932363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34" tIns="45166" rIns="90334" bIns="4516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0334" tIns="45166" rIns="90334" bIns="45166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1287"/>
            <a:ext cx="2918831" cy="493315"/>
          </a:xfrm>
          <a:prstGeom prst="rect">
            <a:avLst/>
          </a:prstGeom>
        </p:spPr>
        <p:txBody>
          <a:bodyPr vert="horz" lIns="90334" tIns="45166" rIns="90334" bIns="4516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3315"/>
          </a:xfrm>
          <a:prstGeom prst="rect">
            <a:avLst/>
          </a:prstGeom>
        </p:spPr>
        <p:txBody>
          <a:bodyPr vert="horz" lIns="90334" tIns="45166" rIns="90334" bIns="45166" rtlCol="0" anchor="b"/>
          <a:lstStyle>
            <a:lvl1pPr algn="r">
              <a:defRPr sz="1200"/>
            </a:lvl1pPr>
          </a:lstStyle>
          <a:p>
            <a:fld id="{F20DD6CE-15AB-4AA2-9653-82E34625C7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37538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366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3345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6E3C-B81F-43AC-BB19-2B8F847C1F95}" type="datetime1">
              <a:rPr lang="de-DE" smtClean="0"/>
              <a:pPr/>
              <a:t>18.01.2018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5267-6FDC-451E-947A-3D9827D2F1A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4ACA-8C37-4130-A443-94A65BEE86CA}" type="datetime1">
              <a:rPr lang="de-DE" smtClean="0"/>
              <a:pPr/>
              <a:t>18.01.2018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5267-6FDC-451E-947A-3D9827D2F1A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A7EE-34ED-432C-B5C6-12F46980F85C}" type="datetime1">
              <a:rPr lang="de-DE" smtClean="0"/>
              <a:pPr/>
              <a:t>18.01.2018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5267-6FDC-451E-947A-3D9827D2F1A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22C5-62D8-44C2-87F0-8FDFA5BDDAC7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18.01.2018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CF08-C4BD-4A8A-9FE9-77798DA1E3E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C488-A553-4A40-A67F-E9FC0DD90808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18.01.2018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CF08-C4BD-4A8A-9FE9-77798DA1E3E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FF96-A8A3-4ACD-A957-85238B9673DA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18.01.2018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CF08-C4BD-4A8A-9FE9-77798DA1E3E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4617-0930-42CB-8FAD-A5975D35F33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18.01.2018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CF08-C4BD-4A8A-9FE9-77798DA1E3E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A868-9C2F-4522-B136-2F7FFA29D52E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18.01.2018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CF08-C4BD-4A8A-9FE9-77798DA1E3E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B4B7-0374-4CCA-8AB8-73A4BC876DCC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18.01.2018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CF08-C4BD-4A8A-9FE9-77798DA1E3E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5F7B-B0B9-47CA-9443-78F310B06E46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18.01.2018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CF08-C4BD-4A8A-9FE9-77798DA1E3E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5F23-DF56-456D-AB05-0E9A16222492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18.01.2018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CF08-C4BD-4A8A-9FE9-77798DA1E3E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6472-2C7A-4B5B-995B-DCB02A803750}" type="datetime1">
              <a:rPr lang="de-DE" smtClean="0"/>
              <a:pPr/>
              <a:t>18.01.2018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5267-6FDC-451E-947A-3D9827D2F1A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ADEB-4EBE-4E53-B09D-B29A7BFE5B64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18.01.2018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CF08-C4BD-4A8A-9FE9-77798DA1E3E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8386-9966-4C68-9ECB-F40ADBAB020A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18.01.2018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CF08-C4BD-4A8A-9FE9-77798DA1E3E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29541-9CF7-4D85-BF1A-8E4C83FB9E3E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18.01.2018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CF08-C4BD-4A8A-9FE9-77798DA1E3E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ACFF-87B4-41F4-AF8F-1094FA1831D2}" type="datetime1">
              <a:rPr lang="de-DE" smtClean="0"/>
              <a:pPr/>
              <a:t>18.01.2018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5267-6FDC-451E-947A-3D9827D2F1A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B570-721D-4A40-9936-FDB68DE48647}" type="datetime1">
              <a:rPr lang="de-DE" smtClean="0"/>
              <a:pPr/>
              <a:t>18.01.2018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5267-6FDC-451E-947A-3D9827D2F1A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87AA-45EA-4FA0-8855-8743ED9ADFD7}" type="datetime1">
              <a:rPr lang="de-DE" smtClean="0"/>
              <a:pPr/>
              <a:t>18.01.2018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5267-6FDC-451E-947A-3D9827D2F1A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33E5-F72F-438C-A47F-A40A86D8DA8A}" type="datetime1">
              <a:rPr lang="de-DE" smtClean="0"/>
              <a:pPr/>
              <a:t>18.01.2018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5267-6FDC-451E-947A-3D9827D2F1A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ED2A-4BE7-427E-BE13-2329DD502AD7}" type="datetime1">
              <a:rPr lang="de-DE" smtClean="0"/>
              <a:pPr/>
              <a:t>18.01.2018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5267-6FDC-451E-947A-3D9827D2F1A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5CE2-52C0-494E-9BAF-24740881AC2E}" type="datetime1">
              <a:rPr lang="de-DE" smtClean="0"/>
              <a:pPr/>
              <a:t>18.01.2018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5267-6FDC-451E-947A-3D9827D2F1A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C59B-2A54-4DF6-91CD-9C6B2782AF28}" type="datetime1">
              <a:rPr lang="de-DE" smtClean="0"/>
              <a:pPr/>
              <a:t>18.01.2018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5267-6FDC-451E-947A-3D9827D2F1A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E248E-8E57-4398-BDBA-590E3D849718}" type="datetime1">
              <a:rPr lang="de-DE" smtClean="0"/>
              <a:pPr/>
              <a:t>18.01.2018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95267-6FDC-451E-947A-3D9827D2F1A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DD5E2-C3B8-476D-9253-34C96B576D11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18.01.2018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1CF08-C4BD-4A8A-9FE9-77798DA1E3E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3.png"/><Relationship Id="rId4" Type="http://schemas.openxmlformats.org/officeDocument/2006/relationships/image" Target="../media/image10.jpeg"/><Relationship Id="rId9" Type="http://schemas.openxmlformats.org/officeDocument/2006/relationships/image" Target="../media/image1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2852936"/>
            <a:ext cx="7272808" cy="3024336"/>
          </a:xfrm>
          <a:solidFill>
            <a:schemeClr val="tx2"/>
          </a:solidFill>
          <a:ln>
            <a:solidFill>
              <a:schemeClr val="bg1">
                <a:lumMod val="50000"/>
              </a:schemeClr>
            </a:solidFill>
          </a:ln>
          <a:effectLst/>
        </p:spPr>
        <p:txBody>
          <a:bodyPr>
            <a:noAutofit/>
          </a:bodyPr>
          <a:lstStyle/>
          <a:p>
            <a:r>
              <a:rPr lang="de-DE" sz="2400" dirty="0" smtClean="0">
                <a:solidFill>
                  <a:schemeClr val="bg1"/>
                </a:solidFill>
              </a:rPr>
              <a:t/>
            </a:r>
            <a:br>
              <a:rPr lang="de-DE" sz="2400" dirty="0" smtClean="0">
                <a:solidFill>
                  <a:schemeClr val="bg1"/>
                </a:solidFill>
              </a:rPr>
            </a:br>
            <a:r>
              <a:rPr lang="de-DE" sz="2400" dirty="0" smtClean="0">
                <a:solidFill>
                  <a:schemeClr val="bg1"/>
                </a:solidFill>
              </a:rPr>
              <a:t/>
            </a:r>
            <a:br>
              <a:rPr lang="de-DE" sz="2400" dirty="0" smtClean="0">
                <a:solidFill>
                  <a:schemeClr val="bg1"/>
                </a:solidFill>
              </a:rPr>
            </a:br>
            <a:r>
              <a:rPr lang="de-DE" sz="2400" dirty="0" smtClean="0">
                <a:solidFill>
                  <a:schemeClr val="bg1"/>
                </a:solidFill>
              </a:rPr>
              <a:t/>
            </a:r>
            <a:br>
              <a:rPr lang="de-DE" sz="2400" dirty="0" smtClean="0">
                <a:solidFill>
                  <a:schemeClr val="bg1"/>
                </a:solidFill>
              </a:rPr>
            </a:br>
            <a:r>
              <a:rPr lang="de-DE" sz="2400" dirty="0" smtClean="0">
                <a:solidFill>
                  <a:schemeClr val="bg1"/>
                </a:solidFill>
              </a:rPr>
              <a:t/>
            </a:r>
            <a:br>
              <a:rPr lang="de-DE" sz="2400" dirty="0" smtClean="0">
                <a:solidFill>
                  <a:schemeClr val="bg1"/>
                </a:solidFill>
              </a:rPr>
            </a:br>
            <a:r>
              <a:rPr lang="de-DE" sz="2400" dirty="0" smtClean="0">
                <a:solidFill>
                  <a:schemeClr val="bg1"/>
                </a:solidFill>
              </a:rPr>
              <a:t/>
            </a:r>
            <a:br>
              <a:rPr lang="de-DE" sz="2400" dirty="0" smtClean="0">
                <a:solidFill>
                  <a:schemeClr val="bg1"/>
                </a:solidFill>
              </a:rPr>
            </a:br>
            <a:r>
              <a:rPr lang="de-DE" sz="2400" dirty="0" smtClean="0">
                <a:solidFill>
                  <a:schemeClr val="bg1"/>
                </a:solidFill>
              </a:rPr>
              <a:t/>
            </a:r>
            <a:br>
              <a:rPr lang="de-DE" sz="2400" dirty="0" smtClean="0">
                <a:solidFill>
                  <a:schemeClr val="bg1"/>
                </a:solidFill>
              </a:rPr>
            </a:br>
            <a:r>
              <a:rPr lang="de-DE" sz="2400" dirty="0" smtClean="0">
                <a:solidFill>
                  <a:schemeClr val="bg1"/>
                </a:solidFill>
              </a:rPr>
              <a:t/>
            </a:r>
            <a:br>
              <a:rPr lang="de-DE" sz="2400" dirty="0" smtClean="0">
                <a:solidFill>
                  <a:schemeClr val="bg1"/>
                </a:solidFill>
              </a:rPr>
            </a:br>
            <a:r>
              <a:rPr lang="de-DE" sz="2400" dirty="0" smtClean="0">
                <a:solidFill>
                  <a:schemeClr val="bg1"/>
                </a:solidFill>
              </a:rPr>
              <a:t/>
            </a:r>
            <a:br>
              <a:rPr lang="de-DE" sz="2400" dirty="0" smtClean="0">
                <a:solidFill>
                  <a:schemeClr val="bg1"/>
                </a:solidFill>
              </a:rPr>
            </a:br>
            <a:r>
              <a:rPr lang="de-DE" sz="2400" dirty="0" smtClean="0">
                <a:solidFill>
                  <a:schemeClr val="bg1"/>
                </a:solidFill>
              </a:rPr>
              <a:t/>
            </a:r>
            <a:br>
              <a:rPr lang="de-DE" sz="2400" dirty="0" smtClean="0">
                <a:solidFill>
                  <a:schemeClr val="bg1"/>
                </a:solidFill>
              </a:rPr>
            </a:br>
            <a:r>
              <a:rPr lang="de-DE" sz="2400" dirty="0" smtClean="0">
                <a:solidFill>
                  <a:schemeClr val="bg1"/>
                </a:solidFill>
              </a:rPr>
              <a:t/>
            </a:r>
            <a:br>
              <a:rPr lang="de-DE" sz="2400" dirty="0" smtClean="0">
                <a:solidFill>
                  <a:schemeClr val="bg1"/>
                </a:solidFill>
              </a:rPr>
            </a:br>
            <a:r>
              <a:rPr lang="de-DE" sz="2400" dirty="0" smtClean="0">
                <a:solidFill>
                  <a:schemeClr val="bg1"/>
                </a:solidFill>
              </a:rPr>
              <a:t/>
            </a:r>
            <a:br>
              <a:rPr lang="de-DE" sz="2400" dirty="0" smtClean="0">
                <a:solidFill>
                  <a:schemeClr val="bg1"/>
                </a:solidFill>
              </a:rPr>
            </a:br>
            <a:r>
              <a:rPr lang="de-DE" sz="2800" b="1" dirty="0" smtClean="0">
                <a:solidFill>
                  <a:schemeClr val="bg1"/>
                </a:solidFill>
              </a:rPr>
              <a:t>Präsentations- und Konzeptmappe</a:t>
            </a:r>
            <a:r>
              <a:rPr lang="de-DE" sz="3200" b="1" dirty="0" smtClean="0">
                <a:solidFill>
                  <a:schemeClr val="bg1"/>
                </a:solidFill>
              </a:rPr>
              <a:t/>
            </a:r>
            <a:br>
              <a:rPr lang="de-DE" sz="3200" b="1" dirty="0" smtClean="0">
                <a:solidFill>
                  <a:schemeClr val="bg1"/>
                </a:solidFill>
              </a:rPr>
            </a:br>
            <a:r>
              <a:rPr lang="de-DE" sz="3200" b="1" dirty="0" smtClean="0">
                <a:solidFill>
                  <a:schemeClr val="bg1"/>
                </a:solidFill>
              </a:rPr>
              <a:t/>
            </a:r>
            <a:br>
              <a:rPr lang="de-DE" sz="3200" b="1" dirty="0" smtClean="0">
                <a:solidFill>
                  <a:schemeClr val="bg1"/>
                </a:solidFill>
              </a:rPr>
            </a:br>
            <a:r>
              <a:rPr lang="de-DE" sz="2400" dirty="0" smtClean="0">
                <a:solidFill>
                  <a:schemeClr val="bg1"/>
                </a:solidFill>
              </a:rPr>
              <a:t/>
            </a:r>
            <a:br>
              <a:rPr lang="de-DE" sz="2400" dirty="0" smtClean="0">
                <a:solidFill>
                  <a:schemeClr val="bg1"/>
                </a:solidFill>
              </a:rPr>
            </a:br>
            <a:r>
              <a:rPr lang="de-DE" sz="2400" dirty="0" smtClean="0">
                <a:solidFill>
                  <a:schemeClr val="bg1"/>
                </a:solidFill>
              </a:rPr>
              <a:t/>
            </a:r>
            <a:br>
              <a:rPr lang="de-DE" sz="2400" dirty="0" smtClean="0">
                <a:solidFill>
                  <a:schemeClr val="bg1"/>
                </a:solidFill>
              </a:rPr>
            </a:br>
            <a:r>
              <a:rPr lang="de-DE" sz="2400" dirty="0" smtClean="0">
                <a:solidFill>
                  <a:schemeClr val="bg1"/>
                </a:solidFill>
              </a:rPr>
              <a:t/>
            </a:r>
            <a:br>
              <a:rPr lang="de-DE" sz="2400" dirty="0" smtClean="0">
                <a:solidFill>
                  <a:schemeClr val="bg1"/>
                </a:solidFill>
              </a:rPr>
            </a:br>
            <a:r>
              <a:rPr lang="de-DE" sz="2400" dirty="0" smtClean="0">
                <a:solidFill>
                  <a:schemeClr val="bg1"/>
                </a:solidFill>
              </a:rPr>
              <a:t/>
            </a:r>
            <a:br>
              <a:rPr lang="de-DE" sz="2400" dirty="0" smtClean="0">
                <a:solidFill>
                  <a:schemeClr val="bg1"/>
                </a:solidFill>
              </a:rPr>
            </a:br>
            <a:r>
              <a:rPr lang="de-DE" sz="2400" dirty="0" smtClean="0">
                <a:solidFill>
                  <a:schemeClr val="bg1"/>
                </a:solidFill>
              </a:rPr>
              <a:t/>
            </a:r>
            <a:br>
              <a:rPr lang="de-DE" sz="2400" dirty="0" smtClean="0">
                <a:solidFill>
                  <a:schemeClr val="bg1"/>
                </a:solidFill>
              </a:rPr>
            </a:br>
            <a:endParaRPr lang="de-DE" sz="2400" dirty="0">
              <a:solidFill>
                <a:schemeClr val="bg1"/>
              </a:solidFill>
            </a:endParaRPr>
          </a:p>
        </p:txBody>
      </p:sp>
      <p:pic>
        <p:nvPicPr>
          <p:cNvPr id="15" name="Grafik 14" descr="leonar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429000"/>
            <a:ext cx="1080562" cy="1083887"/>
          </a:xfrm>
          <a:prstGeom prst="rect">
            <a:avLst/>
          </a:prstGeom>
          <a:ln>
            <a:noFill/>
          </a:ln>
        </p:spPr>
      </p:pic>
      <p:pic>
        <p:nvPicPr>
          <p:cNvPr id="7" name="Grafik 6" descr="B_Heilberufeconsulting_Stefan_Ben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620688"/>
            <a:ext cx="3672408" cy="1913206"/>
          </a:xfrm>
          <a:prstGeom prst="rect">
            <a:avLst/>
          </a:prstGeom>
        </p:spPr>
      </p:pic>
    </p:spTree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Projektierung von Gesundheitsimmobilien</a:t>
            </a:r>
            <a:endParaRPr lang="de-DE" sz="2400" dirty="0"/>
          </a:p>
        </p:txBody>
      </p:sp>
      <p:pic>
        <p:nvPicPr>
          <p:cNvPr id="7" name="Inhaltsplatzhalter 6" descr="Arztbild_-_Finanzplan_2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44208" y="1700808"/>
            <a:ext cx="1656184" cy="1008112"/>
          </a:xfrm>
          <a:solidFill>
            <a:schemeClr val="accent1"/>
          </a:solidFill>
        </p:spPr>
      </p:pic>
      <p:pic>
        <p:nvPicPr>
          <p:cNvPr id="6" name="Grafik 5" descr="Arztbild_Kollegen_1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1628800"/>
            <a:ext cx="1851086" cy="1152128"/>
          </a:xfrm>
          <a:prstGeom prst="rect">
            <a:avLst/>
          </a:prstGeom>
        </p:spPr>
      </p:pic>
      <p:pic>
        <p:nvPicPr>
          <p:cNvPr id="10" name="Grafik 9" descr="verwaltu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1628800"/>
            <a:ext cx="1618272" cy="1080120"/>
          </a:xfrm>
          <a:prstGeom prst="rect">
            <a:avLst/>
          </a:prstGeom>
        </p:spPr>
      </p:pic>
      <p:pic>
        <p:nvPicPr>
          <p:cNvPr id="11" name="Grafik 10" descr="Arztbild_Neutraler_Raum[1]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4941168"/>
            <a:ext cx="1656184" cy="1008112"/>
          </a:xfrm>
          <a:prstGeom prst="rect">
            <a:avLst/>
          </a:prstGeom>
        </p:spPr>
      </p:pic>
      <p:pic>
        <p:nvPicPr>
          <p:cNvPr id="12" name="Grafik 11" descr="Arztbild_-_Finanzplan_2[1]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4941168"/>
            <a:ext cx="1656184" cy="1008112"/>
          </a:xfrm>
          <a:prstGeom prst="rect">
            <a:avLst/>
          </a:prstGeom>
        </p:spPr>
      </p:pic>
      <p:pic>
        <p:nvPicPr>
          <p:cNvPr id="14" name="Grafik 13" descr="Arztbild_ZA-Praxis_Stuhl[1]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71600" y="3284984"/>
            <a:ext cx="1655104" cy="1008112"/>
          </a:xfrm>
          <a:prstGeom prst="rect">
            <a:avLst/>
          </a:prstGeom>
        </p:spPr>
      </p:pic>
      <p:pic>
        <p:nvPicPr>
          <p:cNvPr id="15" name="Grafik 14" descr="Arzt Praxisempfang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44208" y="3212976"/>
            <a:ext cx="1648997" cy="1017867"/>
          </a:xfrm>
          <a:prstGeom prst="rect">
            <a:avLst/>
          </a:prstGeom>
        </p:spPr>
      </p:pic>
      <p:pic>
        <p:nvPicPr>
          <p:cNvPr id="18" name="Grafik 17" descr="Arztbild_-_Familie[1]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203848" y="3140968"/>
            <a:ext cx="2664296" cy="2851924"/>
          </a:xfrm>
          <a:prstGeom prst="rect">
            <a:avLst/>
          </a:prstGeom>
        </p:spPr>
      </p:pic>
      <p:pic>
        <p:nvPicPr>
          <p:cNvPr id="13" name="Grafik 12" descr="B_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812360" y="404664"/>
            <a:ext cx="945725" cy="7920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leichschenkliges Dreieck 4"/>
          <p:cNvSpPr/>
          <p:nvPr/>
        </p:nvSpPr>
        <p:spPr>
          <a:xfrm>
            <a:off x="323528" y="1412776"/>
            <a:ext cx="8496944" cy="720080"/>
          </a:xfrm>
          <a:prstGeom prst="triangle">
            <a:avLst>
              <a:gd name="adj" fmla="val 5012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539552" y="2132856"/>
            <a:ext cx="8136904" cy="40324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501770" y="1772816"/>
            <a:ext cx="414046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accent6"/>
                </a:solidFill>
                <a:latin typeface="+mj-lt"/>
                <a:cs typeface="Consolas" pitchFamily="49" charset="0"/>
              </a:rPr>
              <a:t>Zentrum für Gesundheitsvorsorge</a:t>
            </a:r>
            <a:endParaRPr lang="de-DE" sz="2000" b="1" dirty="0">
              <a:solidFill>
                <a:schemeClr val="accent6"/>
              </a:solidFill>
              <a:latin typeface="+mj-lt"/>
              <a:cs typeface="Consolas" pitchFamily="49" charset="0"/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/>
        </p:nvGraphicFramePr>
        <p:xfrm>
          <a:off x="2123728" y="2348880"/>
          <a:ext cx="4896544" cy="1595431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448272"/>
                <a:gridCol w="2448272"/>
              </a:tblGrid>
              <a:tr h="334323"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Objektgesellschaft</a:t>
                      </a:r>
                      <a:endParaRPr lang="de-DE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717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1" dirty="0" smtClean="0">
                          <a:latin typeface="+mn-lt"/>
                        </a:rPr>
                        <a:t>Managementgesellschaft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37191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+mn-lt"/>
                        </a:rPr>
                        <a:t>Kaufmännische Leitung</a:t>
                      </a:r>
                      <a:endParaRPr lang="de-DE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+mn-lt"/>
                        </a:rPr>
                        <a:t>Medizinische Leitung (Ärzte !)</a:t>
                      </a:r>
                      <a:endParaRPr lang="de-DE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411474"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+mn-lt"/>
                        </a:rPr>
                        <a:t>Gemeinsame Infrastruktur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+mn-lt"/>
                        </a:rPr>
                        <a:t>(z. B. Praxisräume, Tagesklinik, Geräte, Einrichtungen, Personal)</a:t>
                      </a:r>
                      <a:endParaRPr lang="de-DE" sz="12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Diagramm 11"/>
          <p:cNvGraphicFramePr/>
          <p:nvPr/>
        </p:nvGraphicFramePr>
        <p:xfrm>
          <a:off x="107504" y="4365104"/>
          <a:ext cx="8388424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xtfeld 16"/>
          <p:cNvSpPr txBox="1"/>
          <p:nvPr/>
        </p:nvSpPr>
        <p:spPr>
          <a:xfrm>
            <a:off x="1547664" y="4129335"/>
            <a:ext cx="864096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Hausarzt</a:t>
            </a:r>
          </a:p>
          <a:p>
            <a:endParaRPr lang="de-DE" sz="1400" dirty="0"/>
          </a:p>
        </p:txBody>
      </p:sp>
      <p:sp>
        <p:nvSpPr>
          <p:cNvPr id="18" name="Textfeld 17"/>
          <p:cNvSpPr txBox="1"/>
          <p:nvPr/>
        </p:nvSpPr>
        <p:spPr>
          <a:xfrm>
            <a:off x="3347864" y="4129335"/>
            <a:ext cx="864096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Pflege</a:t>
            </a:r>
          </a:p>
          <a:p>
            <a:r>
              <a:rPr lang="de-DE" sz="1400" dirty="0" smtClean="0"/>
              <a:t>Reha</a:t>
            </a:r>
            <a:endParaRPr lang="de-DE" sz="1400" dirty="0"/>
          </a:p>
        </p:txBody>
      </p:sp>
      <p:sp>
        <p:nvSpPr>
          <p:cNvPr id="21" name="Textfeld 20"/>
          <p:cNvSpPr txBox="1"/>
          <p:nvPr/>
        </p:nvSpPr>
        <p:spPr>
          <a:xfrm>
            <a:off x="4283968" y="4129335"/>
            <a:ext cx="1008112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ApothekerBeauty</a:t>
            </a:r>
            <a:endParaRPr lang="de-DE" sz="1400" dirty="0"/>
          </a:p>
        </p:txBody>
      </p:sp>
      <p:sp>
        <p:nvSpPr>
          <p:cNvPr id="22" name="Textfeld 21"/>
          <p:cNvSpPr txBox="1"/>
          <p:nvPr/>
        </p:nvSpPr>
        <p:spPr>
          <a:xfrm>
            <a:off x="2483768" y="4129335"/>
            <a:ext cx="792088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Facharzt</a:t>
            </a:r>
          </a:p>
          <a:p>
            <a:endParaRPr lang="de-DE" sz="1400" dirty="0"/>
          </a:p>
        </p:txBody>
      </p:sp>
      <p:sp>
        <p:nvSpPr>
          <p:cNvPr id="24" name="Textfeld 23"/>
          <p:cNvSpPr txBox="1"/>
          <p:nvPr/>
        </p:nvSpPr>
        <p:spPr>
          <a:xfrm>
            <a:off x="6660232" y="4149080"/>
            <a:ext cx="864096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Zahnarzt</a:t>
            </a:r>
          </a:p>
          <a:p>
            <a:endParaRPr lang="de-DE" sz="1400" dirty="0"/>
          </a:p>
        </p:txBody>
      </p:sp>
      <p:sp>
        <p:nvSpPr>
          <p:cNvPr id="25" name="Textfeld 24"/>
          <p:cNvSpPr txBox="1"/>
          <p:nvPr/>
        </p:nvSpPr>
        <p:spPr>
          <a:xfrm>
            <a:off x="5364088" y="4149080"/>
            <a:ext cx="1224136" cy="49244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300" dirty="0" smtClean="0"/>
              <a:t>Wellness</a:t>
            </a:r>
          </a:p>
          <a:p>
            <a:r>
              <a:rPr lang="de-DE" sz="1300" dirty="0" smtClean="0"/>
              <a:t>Fitnessbereich</a:t>
            </a:r>
            <a:endParaRPr lang="de-DE" sz="1300" dirty="0"/>
          </a:p>
        </p:txBody>
      </p:sp>
      <p:sp>
        <p:nvSpPr>
          <p:cNvPr id="26" name="Textfeld 25"/>
          <p:cNvSpPr txBox="1"/>
          <p:nvPr/>
        </p:nvSpPr>
        <p:spPr>
          <a:xfrm>
            <a:off x="7596336" y="4149080"/>
            <a:ext cx="936104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Cafeteria</a:t>
            </a:r>
          </a:p>
          <a:p>
            <a:r>
              <a:rPr lang="de-DE" sz="1400" dirty="0" smtClean="0"/>
              <a:t>Frisör etc.</a:t>
            </a:r>
            <a:endParaRPr lang="de-DE" sz="1400" dirty="0"/>
          </a:p>
        </p:txBody>
      </p:sp>
      <p:sp>
        <p:nvSpPr>
          <p:cNvPr id="29" name="Geschweifte Klammer links 28"/>
          <p:cNvSpPr/>
          <p:nvPr/>
        </p:nvSpPr>
        <p:spPr>
          <a:xfrm>
            <a:off x="1124908" y="2492896"/>
            <a:ext cx="504056" cy="3600400"/>
          </a:xfrm>
          <a:prstGeom prst="leftBrace">
            <a:avLst>
              <a:gd name="adj1" fmla="val 82645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/>
          <p:cNvSpPr txBox="1"/>
          <p:nvPr/>
        </p:nvSpPr>
        <p:spPr>
          <a:xfrm rot="16200000">
            <a:off x="-41157" y="4072425"/>
            <a:ext cx="1800198" cy="369332"/>
          </a:xfrm>
          <a:prstGeom prst="rect">
            <a:avLst/>
          </a:prstGeom>
          <a:solidFill>
            <a:srgbClr val="FFFF00"/>
          </a:solidFill>
          <a:ln w="19050">
            <a:solidFill>
              <a:srgbClr val="6699FF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EDV-Vernetzung</a:t>
            </a:r>
            <a:endParaRPr lang="de-DE" dirty="0">
              <a:latin typeface="+mj-lt"/>
            </a:endParaRPr>
          </a:p>
        </p:txBody>
      </p:sp>
      <p:sp>
        <p:nvSpPr>
          <p:cNvPr id="42" name="Freihandform 41"/>
          <p:cNvSpPr/>
          <p:nvPr/>
        </p:nvSpPr>
        <p:spPr>
          <a:xfrm flipV="1">
            <a:off x="6084168" y="5013176"/>
            <a:ext cx="848299" cy="72008"/>
          </a:xfrm>
          <a:custGeom>
            <a:avLst/>
            <a:gdLst>
              <a:gd name="connsiteX0" fmla="*/ 0 w 848299"/>
              <a:gd name="connsiteY0" fmla="*/ 0 h 0"/>
              <a:gd name="connsiteX1" fmla="*/ 848299 w 848299"/>
              <a:gd name="connsiteY1" fmla="*/ 0 h 0"/>
              <a:gd name="connsiteX2" fmla="*/ 848299 w 848299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8299">
                <a:moveTo>
                  <a:pt x="0" y="0"/>
                </a:moveTo>
                <a:lnTo>
                  <a:pt x="848299" y="0"/>
                </a:lnTo>
                <a:lnTo>
                  <a:pt x="848299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itel 18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de-DE" sz="2700" dirty="0" smtClean="0"/>
              <a:t/>
            </a:r>
            <a:br>
              <a:rPr lang="de-DE" sz="2700" dirty="0" smtClean="0"/>
            </a:br>
            <a:r>
              <a:rPr lang="de-DE" sz="2700" dirty="0" smtClean="0"/>
              <a:t/>
            </a:r>
            <a:br>
              <a:rPr lang="de-DE" sz="2700" dirty="0" smtClean="0"/>
            </a:br>
            <a:r>
              <a:rPr lang="de-DE" sz="2200" dirty="0" smtClean="0"/>
              <a:t>Zentrum für Gesundheitsvorsorge</a:t>
            </a:r>
            <a:br>
              <a:rPr lang="de-DE" sz="2200" dirty="0" smtClean="0"/>
            </a:br>
            <a:r>
              <a:rPr lang="de-DE" sz="2200" dirty="0" smtClean="0"/>
              <a:t>Systemdarstellung 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pic>
        <p:nvPicPr>
          <p:cNvPr id="23" name="Grafik 22" descr="B_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12360" y="404664"/>
            <a:ext cx="945725" cy="79208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Kontaktdaten - Ansprechpartner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08512"/>
          </a:xfrm>
          <a:solidFill>
            <a:schemeClr val="tx2"/>
          </a:solidFill>
        </p:spPr>
        <p:txBody>
          <a:bodyPr numCol="2">
            <a:normAutofit fontScale="92500" lnSpcReduction="10000"/>
          </a:bodyPr>
          <a:lstStyle/>
          <a:p>
            <a:pPr>
              <a:buNone/>
            </a:pPr>
            <a:r>
              <a:rPr lang="de-DE" sz="1800" dirty="0" smtClean="0">
                <a:solidFill>
                  <a:schemeClr val="bg1"/>
                </a:solidFill>
              </a:rPr>
              <a:t>		</a:t>
            </a:r>
            <a:endParaRPr lang="de-DE" sz="1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de-DE" sz="1600" dirty="0" smtClean="0">
                <a:solidFill>
                  <a:schemeClr val="bg1"/>
                </a:solidFill>
              </a:rPr>
              <a:t>	</a:t>
            </a:r>
            <a:r>
              <a:rPr lang="de-DE" sz="2600" b="1" dirty="0" smtClean="0">
                <a:solidFill>
                  <a:schemeClr val="bg1"/>
                </a:solidFill>
              </a:rPr>
              <a:t>Stefan Benker</a:t>
            </a:r>
          </a:p>
          <a:p>
            <a:pPr>
              <a:buNone/>
            </a:pPr>
            <a:r>
              <a:rPr lang="de-DE" sz="1600" dirty="0">
                <a:solidFill>
                  <a:schemeClr val="bg1"/>
                </a:solidFill>
              </a:rPr>
              <a:t>	</a:t>
            </a:r>
            <a:endParaRPr lang="de-DE" sz="9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de-DE" sz="1600" b="1" dirty="0" smtClean="0">
                <a:solidFill>
                  <a:schemeClr val="bg1"/>
                </a:solidFill>
              </a:rPr>
              <a:t>	</a:t>
            </a:r>
            <a:r>
              <a:rPr lang="de-DE" sz="1600" b="1" dirty="0" err="1" smtClean="0">
                <a:solidFill>
                  <a:schemeClr val="bg1"/>
                </a:solidFill>
              </a:rPr>
              <a:t>Heilberufeconsulting</a:t>
            </a:r>
            <a:endParaRPr lang="de-DE" sz="1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de-DE" sz="1600" b="1" dirty="0" smtClean="0">
                <a:solidFill>
                  <a:schemeClr val="bg1"/>
                </a:solidFill>
              </a:rPr>
              <a:t>	</a:t>
            </a:r>
            <a:r>
              <a:rPr lang="de-DE" sz="1600" b="1" dirty="0" err="1" smtClean="0">
                <a:solidFill>
                  <a:schemeClr val="bg1"/>
                </a:solidFill>
              </a:rPr>
              <a:t>Consult</a:t>
            </a:r>
            <a:r>
              <a:rPr lang="de-DE" sz="1600" b="1" dirty="0" smtClean="0">
                <a:solidFill>
                  <a:schemeClr val="bg1"/>
                </a:solidFill>
              </a:rPr>
              <a:t> &amp; Projekt</a:t>
            </a:r>
          </a:p>
          <a:p>
            <a:pPr>
              <a:buNone/>
            </a:pPr>
            <a:endParaRPr lang="de-DE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de-DE" sz="16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de-DE" sz="1400" dirty="0" smtClean="0">
                <a:solidFill>
                  <a:schemeClr val="bg1"/>
                </a:solidFill>
              </a:rPr>
              <a:t>Beraterzentrum Kulmbach</a:t>
            </a:r>
          </a:p>
          <a:p>
            <a:pPr>
              <a:buNone/>
            </a:pPr>
            <a:r>
              <a:rPr lang="de-DE" sz="1400" dirty="0" smtClean="0">
                <a:solidFill>
                  <a:schemeClr val="bg1"/>
                </a:solidFill>
              </a:rPr>
              <a:t>	Alte Forstlahmer Straße 22</a:t>
            </a:r>
          </a:p>
          <a:p>
            <a:pPr>
              <a:buNone/>
            </a:pPr>
            <a:r>
              <a:rPr lang="de-DE" sz="1400" dirty="0">
                <a:solidFill>
                  <a:schemeClr val="bg1"/>
                </a:solidFill>
              </a:rPr>
              <a:t>	</a:t>
            </a:r>
            <a:r>
              <a:rPr lang="de-DE" sz="1400" dirty="0" smtClean="0">
                <a:solidFill>
                  <a:schemeClr val="bg1"/>
                </a:solidFill>
              </a:rPr>
              <a:t>95326 Kulmbach</a:t>
            </a:r>
          </a:p>
          <a:p>
            <a:pPr>
              <a:buNone/>
            </a:pPr>
            <a:endParaRPr lang="de-DE" sz="11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de-DE" sz="11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de-DE" sz="11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de-DE" sz="11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de-DE" sz="11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de-DE" sz="11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de-DE" sz="1100" dirty="0">
                <a:solidFill>
                  <a:schemeClr val="bg1"/>
                </a:solidFill>
              </a:rPr>
              <a:t>	</a:t>
            </a:r>
            <a:endParaRPr lang="de-DE" sz="11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de-DE" sz="1100" dirty="0" smtClean="0">
                <a:solidFill>
                  <a:schemeClr val="bg1"/>
                </a:solidFill>
              </a:rPr>
              <a:t>	</a:t>
            </a:r>
            <a:r>
              <a:rPr lang="de-DE" sz="1400" dirty="0" smtClean="0">
                <a:solidFill>
                  <a:schemeClr val="bg1"/>
                </a:solidFill>
              </a:rPr>
              <a:t>Telefon:     09221 / 973670</a:t>
            </a:r>
          </a:p>
          <a:p>
            <a:pPr>
              <a:buNone/>
            </a:pPr>
            <a:r>
              <a:rPr lang="de-DE" sz="1400" dirty="0" smtClean="0">
                <a:solidFill>
                  <a:schemeClr val="bg1"/>
                </a:solidFill>
              </a:rPr>
              <a:t>	Mobil:        0152 / 31976912</a:t>
            </a:r>
          </a:p>
          <a:p>
            <a:pPr>
              <a:buNone/>
            </a:pPr>
            <a:r>
              <a:rPr lang="de-DE" sz="1400" dirty="0">
                <a:solidFill>
                  <a:schemeClr val="bg1"/>
                </a:solidFill>
              </a:rPr>
              <a:t>	</a:t>
            </a:r>
            <a:r>
              <a:rPr lang="de-DE" sz="1400" dirty="0" smtClean="0">
                <a:solidFill>
                  <a:schemeClr val="bg1"/>
                </a:solidFill>
              </a:rPr>
              <a:t>Mail:	    benker@benker-consulting.de</a:t>
            </a:r>
          </a:p>
          <a:p>
            <a:pPr>
              <a:buNone/>
            </a:pPr>
            <a:r>
              <a:rPr lang="de-DE" sz="1400" dirty="0">
                <a:solidFill>
                  <a:schemeClr val="bg1"/>
                </a:solidFill>
              </a:rPr>
              <a:t>	</a:t>
            </a:r>
            <a:r>
              <a:rPr lang="de-DE" sz="1400" dirty="0" smtClean="0">
                <a:solidFill>
                  <a:schemeClr val="bg1"/>
                </a:solidFill>
              </a:rPr>
              <a:t>Internet:    www.benker-consulting.de</a:t>
            </a:r>
          </a:p>
          <a:p>
            <a:pPr>
              <a:buNone/>
            </a:pPr>
            <a:r>
              <a:rPr lang="de-DE" sz="1600" dirty="0">
                <a:solidFill>
                  <a:schemeClr val="bg1"/>
                </a:solidFill>
              </a:rPr>
              <a:t>	</a:t>
            </a:r>
            <a:endParaRPr lang="de-DE" sz="16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de-DE" sz="1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de-DE" sz="1600" dirty="0" smtClean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de-DE" sz="1600" dirty="0" smtClean="0">
                <a:solidFill>
                  <a:schemeClr val="bg1"/>
                </a:solidFill>
              </a:rPr>
              <a:t>																																																												       </a:t>
            </a:r>
          </a:p>
          <a:p>
            <a:pPr>
              <a:buNone/>
            </a:pPr>
            <a:r>
              <a:rPr lang="de-DE" sz="1600" dirty="0" smtClean="0">
                <a:solidFill>
                  <a:schemeClr val="bg1"/>
                </a:solidFill>
              </a:rPr>
              <a:t>	</a:t>
            </a:r>
            <a:endParaRPr lang="de-DE" sz="1200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564904"/>
            <a:ext cx="3767203" cy="2519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Grafik 8" descr="B_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4426" y="404664"/>
            <a:ext cx="945725" cy="792088"/>
          </a:xfrm>
          <a:prstGeom prst="rect">
            <a:avLst/>
          </a:prstGeom>
          <a:noFill/>
        </p:spPr>
      </p:pic>
      <p:pic>
        <p:nvPicPr>
          <p:cNvPr id="10" name="Grafik 9" descr="Beraterzentrum Kulmbac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4077072"/>
            <a:ext cx="1800200" cy="79208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b="1" dirty="0" smtClean="0">
                <a:solidFill>
                  <a:schemeClr val="tx2"/>
                </a:solidFill>
              </a:rPr>
              <a:t>Merkzettel</a:t>
            </a:r>
            <a:endParaRPr lang="de-DE" sz="2000" b="1" dirty="0">
              <a:solidFill>
                <a:schemeClr val="tx2"/>
              </a:solidFill>
            </a:endParaRPr>
          </a:p>
        </p:txBody>
      </p:sp>
      <p:pic>
        <p:nvPicPr>
          <p:cNvPr id="4" name="Grafik 3" descr="B_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4426" y="404664"/>
            <a:ext cx="945725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238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b="1" dirty="0" smtClean="0">
                <a:solidFill>
                  <a:schemeClr val="tx2"/>
                </a:solidFill>
              </a:rPr>
              <a:t>Merkzettel</a:t>
            </a:r>
            <a:endParaRPr lang="de-DE" sz="2000" b="1" dirty="0">
              <a:solidFill>
                <a:schemeClr val="tx2"/>
              </a:solidFill>
            </a:endParaRPr>
          </a:p>
        </p:txBody>
      </p:sp>
      <p:pic>
        <p:nvPicPr>
          <p:cNvPr id="4" name="Grafik 3" descr="B_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4426" y="404664"/>
            <a:ext cx="945725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7622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Unternehmensphilosophie</a:t>
            </a:r>
            <a:endParaRPr lang="de-DE" sz="2400" dirty="0"/>
          </a:p>
        </p:txBody>
      </p:sp>
      <p:sp>
        <p:nvSpPr>
          <p:cNvPr id="12" name="Inhaltsplatzhalter 11"/>
          <p:cNvSpPr>
            <a:spLocks noGrp="1"/>
          </p:cNvSpPr>
          <p:nvPr>
            <p:ph sz="half" idx="1"/>
          </p:nvPr>
        </p:nvSpPr>
        <p:spPr>
          <a:xfrm>
            <a:off x="899592" y="1628800"/>
            <a:ext cx="5688632" cy="4497363"/>
          </a:xfrm>
          <a:solidFill>
            <a:schemeClr val="tx2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sz="1600" dirty="0" smtClean="0"/>
              <a:t>	</a:t>
            </a:r>
          </a:p>
          <a:p>
            <a:pPr>
              <a:buNone/>
            </a:pPr>
            <a:r>
              <a:rPr lang="de-DE" sz="2000" b="1" dirty="0" smtClean="0">
                <a:solidFill>
                  <a:schemeClr val="bg1"/>
                </a:solidFill>
              </a:rPr>
              <a:t>Von der Existenzgründung bis zur Praxisabgabe</a:t>
            </a:r>
          </a:p>
          <a:p>
            <a:pPr>
              <a:buNone/>
            </a:pPr>
            <a:r>
              <a:rPr lang="de-DE" sz="1600" dirty="0" smtClean="0">
                <a:solidFill>
                  <a:srgbClr val="92D050"/>
                </a:solidFill>
              </a:rPr>
              <a:t>Immer zum richtigen Zeitpunkt. Gut beraten.</a:t>
            </a:r>
          </a:p>
          <a:p>
            <a:pPr>
              <a:buNone/>
            </a:pPr>
            <a:endParaRPr lang="de-DE" sz="16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de-DE" sz="1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de-DE" sz="1600" b="1" dirty="0" smtClean="0">
                <a:solidFill>
                  <a:schemeClr val="bg1"/>
                </a:solidFill>
              </a:rPr>
              <a:t>In jeder Phase Ihrer Karriere erwarten Sie neue berufliche</a:t>
            </a:r>
          </a:p>
          <a:p>
            <a:pPr>
              <a:buNone/>
            </a:pPr>
            <a:r>
              <a:rPr lang="de-DE" sz="1600" b="1" dirty="0" smtClean="0">
                <a:solidFill>
                  <a:schemeClr val="bg1"/>
                </a:solidFill>
              </a:rPr>
              <a:t>Perspektiven und Herausforderungen. Damit Sie kleinen und</a:t>
            </a:r>
          </a:p>
          <a:p>
            <a:pPr>
              <a:buNone/>
            </a:pPr>
            <a:r>
              <a:rPr lang="de-DE" sz="1600" b="1" dirty="0" smtClean="0">
                <a:solidFill>
                  <a:schemeClr val="bg1"/>
                </a:solidFill>
              </a:rPr>
              <a:t>großen Veränderungen gelassen entgegensehen können,</a:t>
            </a:r>
          </a:p>
          <a:p>
            <a:pPr>
              <a:buNone/>
            </a:pPr>
            <a:r>
              <a:rPr lang="de-DE" sz="1600" b="1" dirty="0" smtClean="0">
                <a:solidFill>
                  <a:schemeClr val="bg1"/>
                </a:solidFill>
              </a:rPr>
              <a:t>unterstützen wir Sie von Anfang an mit Expertise, Weitblick                          </a:t>
            </a:r>
          </a:p>
          <a:p>
            <a:pPr>
              <a:buNone/>
            </a:pPr>
            <a:r>
              <a:rPr lang="de-DE" sz="1600" b="1" dirty="0" smtClean="0">
                <a:solidFill>
                  <a:schemeClr val="bg1"/>
                </a:solidFill>
              </a:rPr>
              <a:t>und individuellen Lösungen.</a:t>
            </a:r>
          </a:p>
          <a:p>
            <a:pPr>
              <a:buNone/>
            </a:pPr>
            <a:endParaRPr lang="de-DE" sz="1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de-DE" sz="1600" b="1" dirty="0" smtClean="0">
                <a:solidFill>
                  <a:schemeClr val="bg1"/>
                </a:solidFill>
              </a:rPr>
              <a:t>Bei der Planung und Umsetzung Ihrer Ziele haben wir dabei</a:t>
            </a:r>
          </a:p>
          <a:p>
            <a:pPr>
              <a:buNone/>
            </a:pPr>
            <a:r>
              <a:rPr lang="de-DE" sz="1600" b="1" dirty="0" smtClean="0">
                <a:solidFill>
                  <a:schemeClr val="bg1"/>
                </a:solidFill>
              </a:rPr>
              <a:t>immer das Wichtigste im Blick: Ihre persönliche Situation und </a:t>
            </a:r>
          </a:p>
          <a:p>
            <a:pPr>
              <a:buNone/>
            </a:pPr>
            <a:r>
              <a:rPr lang="de-DE" sz="1600" b="1" dirty="0" smtClean="0">
                <a:solidFill>
                  <a:schemeClr val="bg1"/>
                </a:solidFill>
              </a:rPr>
              <a:t>Wertvorstellung. Wir sprechen Ihre Sprache: Vertrauen ist die</a:t>
            </a:r>
          </a:p>
          <a:p>
            <a:pPr>
              <a:buNone/>
            </a:pPr>
            <a:r>
              <a:rPr lang="de-DE" sz="1600" b="1" dirty="0" smtClean="0">
                <a:solidFill>
                  <a:schemeClr val="bg1"/>
                </a:solidFill>
              </a:rPr>
              <a:t>Basis, auf der wir in Ihrem Interesse handeln und unser</a:t>
            </a:r>
          </a:p>
          <a:p>
            <a:pPr>
              <a:buNone/>
            </a:pPr>
            <a:r>
              <a:rPr lang="de-DE" sz="1600" b="1" dirty="0" smtClean="0">
                <a:solidFill>
                  <a:schemeClr val="bg1"/>
                </a:solidFill>
              </a:rPr>
              <a:t>Leistungsangebot individuell auf Sie abstimmen.</a:t>
            </a:r>
            <a:endParaRPr lang="de-DE" sz="1600" b="1" dirty="0">
              <a:solidFill>
                <a:schemeClr val="bg1"/>
              </a:solidFill>
            </a:endParaRPr>
          </a:p>
        </p:txBody>
      </p:sp>
      <p:pic>
        <p:nvPicPr>
          <p:cNvPr id="14" name="Inhaltsplatzhalter 13" descr="leonard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236296" y="2633365"/>
            <a:ext cx="1296144" cy="1300133"/>
          </a:xfrm>
          <a:noFill/>
        </p:spPr>
      </p:pic>
      <p:pic>
        <p:nvPicPr>
          <p:cNvPr id="6" name="Grafik 5" descr="B_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404664"/>
            <a:ext cx="945725" cy="79208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Beratungsleitbild - Berufsgrundsätze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28800"/>
            <a:ext cx="5698976" cy="4525963"/>
          </a:xfrm>
          <a:solidFill>
            <a:schemeClr val="tx2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de-DE" sz="16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de-DE" sz="2000" b="1" dirty="0" smtClean="0">
                <a:solidFill>
                  <a:schemeClr val="bg1"/>
                </a:solidFill>
              </a:rPr>
              <a:t>Integrität</a:t>
            </a:r>
          </a:p>
          <a:p>
            <a:pPr>
              <a:buNone/>
            </a:pPr>
            <a:r>
              <a:rPr lang="de-DE" sz="1000" b="1" dirty="0" smtClean="0">
                <a:solidFill>
                  <a:schemeClr val="bg1"/>
                </a:solidFill>
              </a:rPr>
              <a:t>	Die uns anvertrauten Aufgaben werden mit einem Höchstmaß an Integrität ausgeführt.     Integrität bedeutet Unbescholtenheit, Offenheit und Ehrlichkeit.  Das Streben nach persönlicher</a:t>
            </a:r>
          </a:p>
          <a:p>
            <a:pPr>
              <a:buNone/>
            </a:pPr>
            <a:r>
              <a:rPr lang="de-DE" sz="1000" b="1" dirty="0" smtClean="0">
                <a:solidFill>
                  <a:schemeClr val="bg1"/>
                </a:solidFill>
              </a:rPr>
              <a:t>	Bereicherung und individuellen Vorteilen ist zu unterlassen.</a:t>
            </a:r>
          </a:p>
          <a:p>
            <a:pPr>
              <a:buNone/>
            </a:pPr>
            <a:endParaRPr lang="de-DE" sz="16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de-DE" sz="2000" b="1" dirty="0" smtClean="0">
                <a:solidFill>
                  <a:schemeClr val="bg1"/>
                </a:solidFill>
              </a:rPr>
              <a:t>Vertraulichkeit</a:t>
            </a:r>
          </a:p>
          <a:p>
            <a:pPr>
              <a:buNone/>
            </a:pPr>
            <a:r>
              <a:rPr lang="de-DE" sz="1000" b="1" dirty="0" smtClean="0">
                <a:solidFill>
                  <a:schemeClr val="bg1"/>
                </a:solidFill>
              </a:rPr>
              <a:t>	Die uns anvertrauten Aufgaben  werden stets mit einem Höchstmaß an Vertraulichkeit ausgeführt.  Unterlagen, Angaben und Informationen werden streng vertraulich behandelt.</a:t>
            </a:r>
          </a:p>
          <a:p>
            <a:pPr>
              <a:buNone/>
            </a:pPr>
            <a:r>
              <a:rPr lang="de-DE" sz="1000" b="1" dirty="0" smtClean="0">
                <a:solidFill>
                  <a:schemeClr val="bg1"/>
                </a:solidFill>
              </a:rPr>
              <a:t>	Vertrauliche Kundeninformationen dürfen nicht bekanntgegeben oder weitergegeben werden, es sei denn, der betreffende Kunde hat ihm seine Erlaubnis erteilt; aufgrund einer behördlichen </a:t>
            </a:r>
          </a:p>
          <a:p>
            <a:pPr>
              <a:buNone/>
            </a:pPr>
            <a:r>
              <a:rPr lang="de-DE" sz="1000" b="1" dirty="0" smtClean="0">
                <a:solidFill>
                  <a:schemeClr val="bg1"/>
                </a:solidFill>
              </a:rPr>
              <a:t>	bzw. gerichtlichen Entscheidung zur Herausgabe von Kundeninformationen verpflichtet.</a:t>
            </a:r>
          </a:p>
          <a:p>
            <a:pPr>
              <a:buNone/>
            </a:pPr>
            <a:endParaRPr lang="de-DE" sz="16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de-DE" sz="2000" b="1" dirty="0" smtClean="0">
                <a:solidFill>
                  <a:schemeClr val="bg1"/>
                </a:solidFill>
              </a:rPr>
              <a:t>Objektivität</a:t>
            </a:r>
          </a:p>
          <a:p>
            <a:pPr>
              <a:buNone/>
            </a:pPr>
            <a:r>
              <a:rPr lang="de-DE" sz="1000" b="1" dirty="0" smtClean="0">
                <a:solidFill>
                  <a:schemeClr val="bg1"/>
                </a:solidFill>
              </a:rPr>
              <a:t>	Objektivität erfordert strenge Sachlichkeit sowie Unvoreingenommenheit. Unabhängig der</a:t>
            </a:r>
          </a:p>
          <a:p>
            <a:pPr>
              <a:buNone/>
            </a:pPr>
            <a:r>
              <a:rPr lang="de-DE" sz="1000" b="1" dirty="0" smtClean="0">
                <a:solidFill>
                  <a:schemeClr val="bg1"/>
                </a:solidFill>
              </a:rPr>
              <a:t>	eigenen  beruflichen Stellung und der  uns gestellten Aufgaben  ist die Objektivität zu wahren</a:t>
            </a:r>
          </a:p>
          <a:p>
            <a:pPr>
              <a:buNone/>
            </a:pPr>
            <a:r>
              <a:rPr lang="de-DE" sz="1000" b="1" dirty="0" smtClean="0">
                <a:solidFill>
                  <a:schemeClr val="bg1"/>
                </a:solidFill>
              </a:rPr>
              <a:t>	und jegliche Unterordnung, die zu einer Verletzung dieser Berufsgrundsätze führen würde, zu vermeiden.</a:t>
            </a:r>
          </a:p>
        </p:txBody>
      </p:sp>
      <p:pic>
        <p:nvPicPr>
          <p:cNvPr id="6" name="Grafik 5" descr="Logo helsa GmbH &amp; Co. K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2996952"/>
            <a:ext cx="1284979" cy="1096516"/>
          </a:xfrm>
          <a:prstGeom prst="rect">
            <a:avLst/>
          </a:prstGeom>
        </p:spPr>
      </p:pic>
      <p:pic>
        <p:nvPicPr>
          <p:cNvPr id="7" name="Grafik 6" descr="B_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404664"/>
            <a:ext cx="945725" cy="79208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Beratungsleitbild - Berufsgrundsätze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28800"/>
            <a:ext cx="5698976" cy="4525963"/>
          </a:xfrm>
          <a:solidFill>
            <a:schemeClr val="tx2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de-DE" sz="16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de-DE" sz="2000" b="1" dirty="0" smtClean="0">
                <a:solidFill>
                  <a:schemeClr val="bg1"/>
                </a:solidFill>
              </a:rPr>
              <a:t>Neutralität</a:t>
            </a:r>
            <a:endParaRPr lang="de-DE" sz="2000" b="1" dirty="0" smtClean="0"/>
          </a:p>
          <a:p>
            <a:pPr>
              <a:buNone/>
            </a:pPr>
            <a:r>
              <a:rPr lang="de-DE" sz="1600" b="1" dirty="0" smtClean="0">
                <a:solidFill>
                  <a:schemeClr val="bg1"/>
                </a:solidFill>
              </a:rPr>
              <a:t>	</a:t>
            </a:r>
            <a:r>
              <a:rPr lang="de-DE" sz="1000" b="1" dirty="0" smtClean="0">
                <a:solidFill>
                  <a:schemeClr val="bg1"/>
                </a:solidFill>
              </a:rPr>
              <a:t>Neutralität bedeutet Unparteilichkeit im Interesse des Kunden.</a:t>
            </a:r>
          </a:p>
          <a:p>
            <a:pPr>
              <a:buNone/>
            </a:pPr>
            <a:r>
              <a:rPr lang="de-DE" sz="1000" b="1" dirty="0" smtClean="0">
                <a:solidFill>
                  <a:schemeClr val="bg1"/>
                </a:solidFill>
              </a:rPr>
              <a:t>	Bei der Ausübung der uns übertragenen Aufgabenstellungen sind Interessenkonflikte offenzulegen. Persönliche Vorstellungen, Vorurteile und Ziele sind dem Kundeninteresse unterzuordnen.</a:t>
            </a:r>
          </a:p>
          <a:p>
            <a:pPr>
              <a:buNone/>
            </a:pPr>
            <a:endParaRPr lang="de-DE" sz="16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de-DE" sz="2000" b="1" dirty="0" smtClean="0">
                <a:solidFill>
                  <a:schemeClr val="bg1"/>
                </a:solidFill>
              </a:rPr>
              <a:t>Kompetenz</a:t>
            </a:r>
          </a:p>
          <a:p>
            <a:pPr>
              <a:buNone/>
            </a:pPr>
            <a:r>
              <a:rPr lang="de-DE" sz="1000" b="1" dirty="0" smtClean="0">
                <a:solidFill>
                  <a:schemeClr val="bg1"/>
                </a:solidFill>
              </a:rPr>
              <a:t>	Unsere Beratungsleistungen werden unter den aktuell vorherrschenden Rahmenbedingungen ausgeführt. Das erreichte Kompetenzniveau ist zu bewahren uns auszubauen.</a:t>
            </a:r>
          </a:p>
          <a:p>
            <a:pPr>
              <a:buNone/>
            </a:pPr>
            <a:r>
              <a:rPr lang="de-DE" sz="1000" b="1" dirty="0" smtClean="0">
                <a:solidFill>
                  <a:schemeClr val="bg1"/>
                </a:solidFill>
              </a:rPr>
              <a:t>	Kompetentes Verhalten bedeutet auch, bei auftretende Zweifelsfragen und Grenzsituationen  Hilfe von kompetenten Dritten in Anspruch zu nehmen, bei Wahrung des Datenschutzes. </a:t>
            </a:r>
          </a:p>
          <a:p>
            <a:pPr>
              <a:buNone/>
            </a:pPr>
            <a:endParaRPr lang="de-DE" sz="16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de-DE" sz="2000" b="1" dirty="0" smtClean="0">
                <a:solidFill>
                  <a:schemeClr val="bg1"/>
                </a:solidFill>
              </a:rPr>
              <a:t>Professionalität</a:t>
            </a:r>
          </a:p>
          <a:p>
            <a:pPr>
              <a:buNone/>
            </a:pPr>
            <a:r>
              <a:rPr lang="de-DE" sz="1000" b="1" dirty="0" smtClean="0">
                <a:solidFill>
                  <a:schemeClr val="bg1"/>
                </a:solidFill>
              </a:rPr>
              <a:t>	Die uns anvertrauten Aufgaben werden mit einem Höchstmaß an Professionalität ausgeführt.</a:t>
            </a:r>
          </a:p>
          <a:p>
            <a:pPr>
              <a:buNone/>
            </a:pPr>
            <a:r>
              <a:rPr lang="de-DE" sz="1000" b="1" dirty="0" smtClean="0">
                <a:solidFill>
                  <a:schemeClr val="bg1"/>
                </a:solidFill>
              </a:rPr>
              <a:t>	Aufgabenstellungen werden unter Berücksichtigung der „Grundsätze ordnungsmäßiger Finanzplanung (</a:t>
            </a:r>
            <a:r>
              <a:rPr lang="de-DE" sz="1000" b="1" dirty="0" err="1" smtClean="0">
                <a:solidFill>
                  <a:schemeClr val="bg1"/>
                </a:solidFill>
              </a:rPr>
              <a:t>GoF</a:t>
            </a:r>
            <a:r>
              <a:rPr lang="de-DE" sz="1000" b="1" dirty="0" smtClean="0">
                <a:solidFill>
                  <a:schemeClr val="bg1"/>
                </a:solidFill>
              </a:rPr>
              <a:t>) als Selbstverpflichtung ausgeführt.</a:t>
            </a:r>
          </a:p>
        </p:txBody>
      </p:sp>
      <p:pic>
        <p:nvPicPr>
          <p:cNvPr id="6" name="Grafik 5" descr="Logo helsa GmbH &amp; Co. K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2996952"/>
            <a:ext cx="1284979" cy="1096516"/>
          </a:xfrm>
          <a:prstGeom prst="rect">
            <a:avLst/>
          </a:prstGeom>
        </p:spPr>
      </p:pic>
      <p:pic>
        <p:nvPicPr>
          <p:cNvPr id="7" name="Grafik 6" descr="B_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12360" y="404664"/>
            <a:ext cx="945725" cy="79208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 Zielgruppen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28800"/>
            <a:ext cx="5698976" cy="4525963"/>
          </a:xfrm>
          <a:solidFill>
            <a:schemeClr val="tx2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de-DE" sz="1400" b="1" dirty="0" smtClean="0"/>
          </a:p>
          <a:p>
            <a:pPr>
              <a:buFont typeface="Wingdings" pitchFamily="2" charset="2"/>
              <a:buChar char="ü"/>
            </a:pPr>
            <a:r>
              <a:rPr lang="de-DE" sz="2000" b="1" dirty="0" smtClean="0">
                <a:solidFill>
                  <a:schemeClr val="bg1"/>
                </a:solidFill>
              </a:rPr>
              <a:t>Allgemeinärzte</a:t>
            </a:r>
          </a:p>
          <a:p>
            <a:pPr>
              <a:buFont typeface="Wingdings" pitchFamily="2" charset="2"/>
              <a:buChar char="ü"/>
            </a:pPr>
            <a:endParaRPr lang="de-DE" sz="20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de-DE" sz="2000" b="1" dirty="0" smtClean="0">
                <a:solidFill>
                  <a:schemeClr val="bg1"/>
                </a:solidFill>
              </a:rPr>
              <a:t>Fachärzte</a:t>
            </a:r>
          </a:p>
          <a:p>
            <a:pPr>
              <a:buNone/>
            </a:pPr>
            <a:endParaRPr lang="de-DE" sz="20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de-DE" sz="2000" b="1" dirty="0" smtClean="0">
                <a:solidFill>
                  <a:schemeClr val="bg1"/>
                </a:solidFill>
              </a:rPr>
              <a:t>Zahnärzte</a:t>
            </a:r>
          </a:p>
          <a:p>
            <a:pPr>
              <a:buFont typeface="Wingdings" pitchFamily="2" charset="2"/>
              <a:buChar char="ü"/>
            </a:pPr>
            <a:endParaRPr lang="de-DE" sz="20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de-DE" sz="2000" b="1" dirty="0" smtClean="0">
                <a:solidFill>
                  <a:schemeClr val="bg1"/>
                </a:solidFill>
              </a:rPr>
              <a:t>Apotheker</a:t>
            </a:r>
          </a:p>
          <a:p>
            <a:pPr>
              <a:buFont typeface="Wingdings" pitchFamily="2" charset="2"/>
              <a:buChar char="ü"/>
            </a:pPr>
            <a:endParaRPr lang="de-DE" sz="20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de-DE" sz="2000" b="1" dirty="0" smtClean="0">
                <a:solidFill>
                  <a:schemeClr val="bg1"/>
                </a:solidFill>
              </a:rPr>
              <a:t>Ärztliche Kooperationsformen / Medizinische Versorgungszentren / Gesundheitsimmobilien</a:t>
            </a:r>
          </a:p>
          <a:p>
            <a:pPr>
              <a:buFont typeface="Wingdings" pitchFamily="2" charset="2"/>
              <a:buChar char="ü"/>
            </a:pPr>
            <a:endParaRPr lang="de-DE" sz="20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de-DE" sz="2000" b="1" dirty="0" smtClean="0">
                <a:solidFill>
                  <a:schemeClr val="bg1"/>
                </a:solidFill>
              </a:rPr>
              <a:t>Psychologische Psychotherapeuten/Kinderpsychotherapeuten</a:t>
            </a:r>
          </a:p>
          <a:p>
            <a:pPr>
              <a:buFont typeface="Wingdings" pitchFamily="2" charset="2"/>
              <a:buChar char="ü"/>
            </a:pPr>
            <a:endParaRPr lang="de-DE" sz="20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de-DE" sz="2000" b="1" dirty="0" smtClean="0">
                <a:solidFill>
                  <a:schemeClr val="bg1"/>
                </a:solidFill>
              </a:rPr>
              <a:t> Mittelstandsunternehmen </a:t>
            </a:r>
          </a:p>
          <a:p>
            <a:pPr>
              <a:buNone/>
            </a:pPr>
            <a:endParaRPr lang="de-DE" sz="1400" b="1" dirty="0"/>
          </a:p>
        </p:txBody>
      </p:sp>
      <p:pic>
        <p:nvPicPr>
          <p:cNvPr id="6" name="Grafik 5" descr="Logo helsa GmbH &amp; Co. K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2780928"/>
            <a:ext cx="407896" cy="1368152"/>
          </a:xfrm>
          <a:prstGeom prst="rect">
            <a:avLst/>
          </a:prstGeom>
        </p:spPr>
      </p:pic>
      <p:pic>
        <p:nvPicPr>
          <p:cNvPr id="7" name="Grafik 6" descr="B_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404664"/>
            <a:ext cx="945725" cy="79208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Beratungsspektrum</a:t>
            </a:r>
            <a:endParaRPr lang="de-DE" sz="2400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solidFill>
            <a:schemeClr val="tx2"/>
          </a:solidFill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de-DE" sz="1700" dirty="0" smtClean="0">
                <a:solidFill>
                  <a:schemeClr val="bg1"/>
                </a:solidFill>
              </a:rPr>
              <a:t>Erstellung Ihres persönlichen  Finanzgutachtens „Financial </a:t>
            </a:r>
            <a:r>
              <a:rPr lang="de-DE" sz="1700" dirty="0" err="1" smtClean="0">
                <a:solidFill>
                  <a:schemeClr val="bg1"/>
                </a:solidFill>
              </a:rPr>
              <a:t>Planning</a:t>
            </a:r>
            <a:r>
              <a:rPr lang="de-DE" sz="1700" dirty="0" smtClean="0">
                <a:solidFill>
                  <a:schemeClr val="bg1"/>
                </a:solidFill>
              </a:rPr>
              <a:t>“</a:t>
            </a:r>
          </a:p>
          <a:p>
            <a:pPr>
              <a:buFont typeface="Wingdings" pitchFamily="2" charset="2"/>
              <a:buChar char="ü"/>
            </a:pPr>
            <a:endParaRPr lang="de-DE" sz="1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de-DE" sz="1600" dirty="0" smtClean="0">
                <a:solidFill>
                  <a:schemeClr val="bg1"/>
                </a:solidFill>
              </a:rPr>
              <a:t>Erstellung von Teilplänen des „FP“ möglich</a:t>
            </a:r>
          </a:p>
          <a:p>
            <a:pPr>
              <a:buNone/>
            </a:pPr>
            <a:r>
              <a:rPr lang="de-DE" sz="1600" dirty="0" smtClean="0">
                <a:solidFill>
                  <a:schemeClr val="bg1"/>
                </a:solidFill>
              </a:rPr>
              <a:t>	(Darlehen/Vorsorge/Vermögen/Ruhestand)</a:t>
            </a:r>
          </a:p>
          <a:p>
            <a:pPr>
              <a:buFont typeface="Wingdings" pitchFamily="2" charset="2"/>
              <a:buChar char="ü"/>
            </a:pPr>
            <a:endParaRPr lang="de-DE" sz="1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de-DE" sz="1600" dirty="0" smtClean="0">
                <a:solidFill>
                  <a:schemeClr val="bg1"/>
                </a:solidFill>
              </a:rPr>
              <a:t>Umsetzungsbegleitung (Finanzgutachten)</a:t>
            </a:r>
          </a:p>
          <a:p>
            <a:pPr>
              <a:buFont typeface="Wingdings" pitchFamily="2" charset="2"/>
              <a:buChar char="ü"/>
            </a:pPr>
            <a:endParaRPr lang="de-DE" sz="1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de-DE" sz="1600" dirty="0" smtClean="0">
                <a:solidFill>
                  <a:schemeClr val="bg1"/>
                </a:solidFill>
              </a:rPr>
              <a:t>Gründungsmanagement für Heilberufe</a:t>
            </a:r>
          </a:p>
          <a:p>
            <a:pPr>
              <a:buFont typeface="Wingdings" pitchFamily="2" charset="2"/>
              <a:buChar char="ü"/>
            </a:pPr>
            <a:endParaRPr lang="de-DE" sz="1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de-DE" sz="1600" dirty="0" smtClean="0">
                <a:solidFill>
                  <a:schemeClr val="bg1"/>
                </a:solidFill>
              </a:rPr>
              <a:t>Ärztliches Kooperationsmanagement</a:t>
            </a:r>
          </a:p>
          <a:p>
            <a:pPr>
              <a:buFont typeface="Wingdings" pitchFamily="2" charset="2"/>
              <a:buChar char="ü"/>
            </a:pPr>
            <a:endParaRPr lang="de-DE" sz="1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de-DE" sz="1600" dirty="0" smtClean="0">
                <a:solidFill>
                  <a:schemeClr val="bg1"/>
                </a:solidFill>
              </a:rPr>
              <a:t>Praxisabgabe- und Ruhestandsplanung</a:t>
            </a:r>
          </a:p>
          <a:p>
            <a:pPr>
              <a:buFont typeface="Wingdings" pitchFamily="2" charset="2"/>
              <a:buChar char="ü"/>
            </a:pPr>
            <a:endParaRPr lang="de-DE" sz="1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de-DE" sz="1600" dirty="0" smtClean="0">
                <a:solidFill>
                  <a:schemeClr val="bg1"/>
                </a:solidFill>
              </a:rPr>
              <a:t>Projektierung bzw. Finanzierung von Gesundheitszentren</a:t>
            </a:r>
          </a:p>
          <a:p>
            <a:pPr>
              <a:buFont typeface="Wingdings" pitchFamily="2" charset="2"/>
              <a:buChar char="ü"/>
            </a:pPr>
            <a:endParaRPr lang="de-DE" sz="1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de-DE" sz="1600" dirty="0" smtClean="0">
                <a:solidFill>
                  <a:schemeClr val="bg1"/>
                </a:solidFill>
              </a:rPr>
              <a:t>Vermittlung von Investoren (Ärztehäuser)</a:t>
            </a:r>
          </a:p>
          <a:p>
            <a:pPr>
              <a:buNone/>
            </a:pPr>
            <a:endParaRPr lang="de-DE" sz="16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de-DE" sz="1600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>
          <a:solidFill>
            <a:schemeClr val="tx2"/>
          </a:solidFill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de-DE" sz="1600" dirty="0" smtClean="0">
                <a:solidFill>
                  <a:schemeClr val="bg1"/>
                </a:solidFill>
              </a:rPr>
              <a:t>Objektmanagement von Gesundheits-</a:t>
            </a:r>
          </a:p>
          <a:p>
            <a:pPr>
              <a:buNone/>
            </a:pPr>
            <a:r>
              <a:rPr lang="de-DE" sz="1600" dirty="0" smtClean="0">
                <a:solidFill>
                  <a:schemeClr val="bg1"/>
                </a:solidFill>
              </a:rPr>
              <a:t>	</a:t>
            </a:r>
            <a:r>
              <a:rPr lang="de-DE" sz="1600" dirty="0" err="1" smtClean="0">
                <a:solidFill>
                  <a:schemeClr val="bg1"/>
                </a:solidFill>
              </a:rPr>
              <a:t>immobilien</a:t>
            </a:r>
            <a:r>
              <a:rPr lang="de-DE" sz="1600" dirty="0" smtClean="0">
                <a:solidFill>
                  <a:schemeClr val="bg1"/>
                </a:solidFill>
              </a:rPr>
              <a:t> (Vermietung – Vermarktung)</a:t>
            </a:r>
          </a:p>
          <a:p>
            <a:pPr>
              <a:buFont typeface="Wingdings" pitchFamily="2" charset="2"/>
              <a:buChar char="ü"/>
            </a:pPr>
            <a:endParaRPr lang="de-DE" sz="1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de-DE" sz="1600" dirty="0" smtClean="0">
                <a:solidFill>
                  <a:schemeClr val="bg1"/>
                </a:solidFill>
              </a:rPr>
              <a:t>Finanzierungsberatung und Umsetzungs-</a:t>
            </a:r>
          </a:p>
          <a:p>
            <a:pPr>
              <a:buNone/>
            </a:pPr>
            <a:r>
              <a:rPr lang="de-DE" sz="1600" dirty="0" smtClean="0">
                <a:solidFill>
                  <a:schemeClr val="bg1"/>
                </a:solidFill>
              </a:rPr>
              <a:t>	</a:t>
            </a:r>
            <a:r>
              <a:rPr lang="de-DE" sz="1600" dirty="0" err="1" smtClean="0">
                <a:solidFill>
                  <a:schemeClr val="bg1"/>
                </a:solidFill>
              </a:rPr>
              <a:t>begleitung</a:t>
            </a:r>
            <a:r>
              <a:rPr lang="de-DE" sz="1600" dirty="0" smtClean="0">
                <a:solidFill>
                  <a:schemeClr val="bg1"/>
                </a:solidFill>
              </a:rPr>
              <a:t> (Bankgespräche - § 18 KWG)</a:t>
            </a:r>
          </a:p>
          <a:p>
            <a:pPr>
              <a:buFont typeface="Wingdings" pitchFamily="2" charset="2"/>
              <a:buChar char="ü"/>
            </a:pPr>
            <a:endParaRPr lang="de-DE" sz="1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de-DE" sz="1600" dirty="0" smtClean="0">
                <a:solidFill>
                  <a:schemeClr val="bg1"/>
                </a:solidFill>
              </a:rPr>
              <a:t>Risikomanagement / Schwachstellenanalyse</a:t>
            </a:r>
          </a:p>
          <a:p>
            <a:pPr>
              <a:buFont typeface="Wingdings" pitchFamily="2" charset="2"/>
              <a:buChar char="ü"/>
            </a:pPr>
            <a:endParaRPr lang="de-DE" sz="1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de-DE" sz="1600" dirty="0" smtClean="0">
                <a:solidFill>
                  <a:schemeClr val="bg1"/>
                </a:solidFill>
              </a:rPr>
              <a:t>Vermittlung von Ärzten an Praxen als Partner und in Anstellung</a:t>
            </a:r>
          </a:p>
          <a:p>
            <a:pPr>
              <a:buFont typeface="Wingdings" pitchFamily="2" charset="2"/>
              <a:buChar char="ü"/>
            </a:pPr>
            <a:endParaRPr lang="de-DE" sz="1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de-DE" sz="1600" dirty="0" smtClean="0">
                <a:solidFill>
                  <a:schemeClr val="bg1"/>
                </a:solidFill>
              </a:rPr>
              <a:t>Baufinanzierungen (Privat/Geschäft)</a:t>
            </a:r>
          </a:p>
          <a:p>
            <a:pPr>
              <a:buFont typeface="Wingdings" pitchFamily="2" charset="2"/>
              <a:buChar char="ü"/>
            </a:pPr>
            <a:endParaRPr lang="de-DE" sz="1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de-DE" sz="1600" dirty="0" smtClean="0">
                <a:solidFill>
                  <a:schemeClr val="bg1"/>
                </a:solidFill>
              </a:rPr>
              <a:t>Praxis- und Gerätefinanzierungen</a:t>
            </a:r>
          </a:p>
          <a:p>
            <a:pPr>
              <a:buFont typeface="Wingdings" pitchFamily="2" charset="2"/>
              <a:buChar char="ü"/>
            </a:pPr>
            <a:endParaRPr lang="de-DE" sz="1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de-DE" sz="1600" dirty="0" smtClean="0">
                <a:solidFill>
                  <a:schemeClr val="bg1"/>
                </a:solidFill>
              </a:rPr>
              <a:t>Planung von neuen Gesundheitsstrukturen mit Kommunen / ärztl. Leistungserbringern</a:t>
            </a:r>
          </a:p>
          <a:p>
            <a:endParaRPr lang="de-DE" sz="1600" dirty="0"/>
          </a:p>
        </p:txBody>
      </p:sp>
      <p:pic>
        <p:nvPicPr>
          <p:cNvPr id="8" name="Grafik 7" descr="B_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404664"/>
            <a:ext cx="945725" cy="79208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Finanzplanung ist Lebensplanung</a:t>
            </a:r>
            <a:endParaRPr lang="de-DE" sz="2400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</p:nvPr>
        </p:nvGraphicFramePr>
        <p:xfrm>
          <a:off x="1619672" y="1484784"/>
          <a:ext cx="597666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Grafik 4" descr="B_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12360" y="404664"/>
            <a:ext cx="945725" cy="79208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Die Vorteile des „Financial </a:t>
            </a:r>
            <a:r>
              <a:rPr lang="de-DE" sz="2400" dirty="0" err="1" smtClean="0"/>
              <a:t>Planning</a:t>
            </a:r>
            <a:r>
              <a:rPr lang="de-DE" sz="2400" dirty="0" smtClean="0"/>
              <a:t>“</a:t>
            </a:r>
            <a:endParaRPr lang="de-DE" sz="2400" dirty="0"/>
          </a:p>
        </p:txBody>
      </p:sp>
      <p:sp>
        <p:nvSpPr>
          <p:cNvPr id="9" name="Inhaltsplatzhalter 8"/>
          <p:cNvSpPr>
            <a:spLocks noGrp="1"/>
          </p:cNvSpPr>
          <p:nvPr>
            <p:ph sz="half" idx="1"/>
          </p:nvPr>
        </p:nvSpPr>
        <p:spPr>
          <a:xfrm>
            <a:off x="1115616" y="1484784"/>
            <a:ext cx="5688632" cy="4608512"/>
          </a:xfrm>
          <a:solidFill>
            <a:schemeClr val="tx2"/>
          </a:solidFill>
        </p:spPr>
        <p:txBody>
          <a:bodyPr vert="horz" numCol="1" anchor="ctr">
            <a:normAutofit fontScale="40000" lnSpcReduction="20000"/>
          </a:bodyPr>
          <a:lstStyle/>
          <a:p>
            <a:pPr algn="just">
              <a:lnSpc>
                <a:spcPct val="150000"/>
              </a:lnSpc>
              <a:buNone/>
            </a:pPr>
            <a:endParaRPr lang="de-DE" sz="1600" b="1" dirty="0" smtClean="0"/>
          </a:p>
          <a:p>
            <a:pPr>
              <a:lnSpc>
                <a:spcPct val="150000"/>
              </a:lnSpc>
              <a:buNone/>
            </a:pPr>
            <a:r>
              <a:rPr lang="de-DE" sz="1600" b="1" dirty="0" smtClean="0">
                <a:solidFill>
                  <a:schemeClr val="bg1"/>
                </a:solidFill>
              </a:rPr>
              <a:t>	</a:t>
            </a:r>
          </a:p>
          <a:p>
            <a:pPr>
              <a:lnSpc>
                <a:spcPct val="150000"/>
              </a:lnSpc>
              <a:buNone/>
            </a:pPr>
            <a:endParaRPr lang="de-DE" sz="16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de-DE" sz="16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de-DE" sz="16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de-DE" sz="4000" b="1" dirty="0" smtClean="0">
                <a:solidFill>
                  <a:schemeClr val="bg1"/>
                </a:solidFill>
              </a:rPr>
              <a:t>Die Erstellung Ihres persönlichen Finanzgutachtens ermöglicht</a:t>
            </a:r>
          </a:p>
          <a:p>
            <a:pPr>
              <a:lnSpc>
                <a:spcPct val="150000"/>
              </a:lnSpc>
              <a:buNone/>
            </a:pPr>
            <a:r>
              <a:rPr lang="de-DE" sz="4000" b="1" dirty="0" smtClean="0">
                <a:solidFill>
                  <a:schemeClr val="bg1"/>
                </a:solidFill>
              </a:rPr>
              <a:t>Ihnen :</a:t>
            </a:r>
          </a:p>
          <a:p>
            <a:pPr>
              <a:lnSpc>
                <a:spcPct val="150000"/>
              </a:lnSpc>
              <a:buNone/>
            </a:pPr>
            <a:endParaRPr lang="de-DE" sz="16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de-DE" sz="22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de-DE" b="1" dirty="0" smtClean="0">
                <a:solidFill>
                  <a:schemeClr val="bg1"/>
                </a:solidFill>
              </a:rPr>
              <a:t>Neutrale Bewertung und Transparenz aller vorhandenen Vermögenspositionen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de-DE" b="1" dirty="0" smtClean="0">
                <a:solidFill>
                  <a:schemeClr val="bg1"/>
                </a:solidFill>
              </a:rPr>
              <a:t>Realistische Einschätzung geplanter Investitionsvorhaben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de-DE" b="1" dirty="0" smtClean="0">
                <a:solidFill>
                  <a:schemeClr val="bg1"/>
                </a:solidFill>
              </a:rPr>
              <a:t>Optimierung im Bereich der persönlichen Risikovorsorge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de-DE" b="1" dirty="0" smtClean="0">
                <a:solidFill>
                  <a:schemeClr val="bg1"/>
                </a:solidFill>
              </a:rPr>
              <a:t>Minimierung von Risiken bestehender Vermögenswerte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de-DE" b="1" dirty="0" smtClean="0">
                <a:solidFill>
                  <a:schemeClr val="bg1"/>
                </a:solidFill>
              </a:rPr>
              <a:t>Sicherheit in der Planung von privaten und geschäftlichen Investitionen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de-DE" b="1" dirty="0" smtClean="0">
                <a:solidFill>
                  <a:schemeClr val="bg1"/>
                </a:solidFill>
              </a:rPr>
              <a:t>Sicherheit im Bezug auf Ihren geplanten Ruhestand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de-DE" b="1" dirty="0" smtClean="0">
                <a:solidFill>
                  <a:schemeClr val="bg1"/>
                </a:solidFill>
              </a:rPr>
              <a:t>Plangrundlage bei anstehenden Bankgesprächen / Finanzierungsverhandlungen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de-DE" b="1" dirty="0" smtClean="0">
                <a:solidFill>
                  <a:schemeClr val="bg1"/>
                </a:solidFill>
              </a:rPr>
              <a:t>Sichere Grundlage bei Existenzgründung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de-DE" b="1" dirty="0" smtClean="0">
                <a:solidFill>
                  <a:schemeClr val="bg1"/>
                </a:solidFill>
              </a:rPr>
              <a:t>Sichere Grundlage bei Praxisabgabe / Zusammenschlüssen etc.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de-DE" b="1" dirty="0" smtClean="0">
                <a:solidFill>
                  <a:schemeClr val="bg1"/>
                </a:solidFill>
              </a:rPr>
              <a:t>Aktualisierung „Update“ bei Bedarf bzw. im Jahresturnus empfehlenswert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de-DE" b="1" dirty="0" smtClean="0">
                <a:solidFill>
                  <a:schemeClr val="bg1"/>
                </a:solidFill>
              </a:rPr>
              <a:t>Handbuch (Notfallordner) für Ihre Familie im Fall der Fälle!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de-DE" sz="12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de-DE" sz="16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de-DE" sz="16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de-DE" sz="16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de-DE" sz="16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de-DE" sz="16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de-DE" sz="1500" b="1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11" name="Inhaltsplatzhalter 10" descr="Apotheken-Symbol[1]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0116616" y="-171400"/>
            <a:ext cx="1294569" cy="970927"/>
          </a:xfrm>
        </p:spPr>
      </p:pic>
      <p:pic>
        <p:nvPicPr>
          <p:cNvPr id="7" name="Grafik 6" descr="leonar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3212976"/>
            <a:ext cx="1620179" cy="1080119"/>
          </a:xfrm>
          <a:prstGeom prst="rect">
            <a:avLst/>
          </a:prstGeom>
        </p:spPr>
      </p:pic>
      <p:pic>
        <p:nvPicPr>
          <p:cNvPr id="12" name="Grafik 11" descr="B_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12360" y="404664"/>
            <a:ext cx="945725" cy="79208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 Kooperationspartner - Expertenlösungen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484784"/>
            <a:ext cx="5698976" cy="4608512"/>
          </a:xfrm>
          <a:solidFill>
            <a:schemeClr val="tx2"/>
          </a:solidFill>
        </p:spPr>
        <p:txBody>
          <a:bodyPr>
            <a:normAutofit/>
          </a:bodyPr>
          <a:lstStyle/>
          <a:p>
            <a:pPr>
              <a:buNone/>
            </a:pPr>
            <a:endParaRPr lang="de-DE" sz="1400" b="1" dirty="0" smtClean="0"/>
          </a:p>
          <a:p>
            <a:pPr>
              <a:buNone/>
            </a:pPr>
            <a:r>
              <a:rPr lang="de-DE" sz="1400" b="1" dirty="0" smtClean="0">
                <a:solidFill>
                  <a:schemeClr val="bg1"/>
                </a:solidFill>
              </a:rPr>
              <a:t>	Gesundheitspolitische Veränderungen und ein neues </a:t>
            </a:r>
            <a:r>
              <a:rPr lang="de-DE" sz="1400" b="1" dirty="0" err="1" smtClean="0">
                <a:solidFill>
                  <a:schemeClr val="bg1"/>
                </a:solidFill>
              </a:rPr>
              <a:t>Selbstver</a:t>
            </a:r>
            <a:r>
              <a:rPr lang="de-DE" sz="1400" b="1" dirty="0" smtClean="0">
                <a:solidFill>
                  <a:schemeClr val="bg1"/>
                </a:solidFill>
              </a:rPr>
              <a:t>-</a:t>
            </a:r>
          </a:p>
          <a:p>
            <a:pPr>
              <a:buNone/>
            </a:pPr>
            <a:r>
              <a:rPr lang="de-DE" sz="1400" b="1" dirty="0" smtClean="0">
                <a:solidFill>
                  <a:schemeClr val="bg1"/>
                </a:solidFill>
              </a:rPr>
              <a:t>	</a:t>
            </a:r>
            <a:r>
              <a:rPr lang="de-DE" sz="1400" b="1" dirty="0" err="1" smtClean="0">
                <a:solidFill>
                  <a:schemeClr val="bg1"/>
                </a:solidFill>
              </a:rPr>
              <a:t>ständnis</a:t>
            </a:r>
            <a:r>
              <a:rPr lang="de-DE" sz="1400" b="1" dirty="0" smtClean="0">
                <a:solidFill>
                  <a:schemeClr val="bg1"/>
                </a:solidFill>
              </a:rPr>
              <a:t> als serviceorientierter Dienstleister im Gesundheitswesen,</a:t>
            </a:r>
          </a:p>
          <a:p>
            <a:pPr>
              <a:buNone/>
            </a:pPr>
            <a:r>
              <a:rPr lang="de-DE" sz="1400" b="1" dirty="0" smtClean="0">
                <a:solidFill>
                  <a:schemeClr val="bg1"/>
                </a:solidFill>
              </a:rPr>
              <a:t>	sind eine große Herausforderung für alle Beteiligten. Um diese </a:t>
            </a:r>
          </a:p>
          <a:p>
            <a:pPr>
              <a:buNone/>
            </a:pPr>
            <a:r>
              <a:rPr lang="de-DE" sz="1400" b="1" dirty="0" smtClean="0">
                <a:solidFill>
                  <a:schemeClr val="bg1"/>
                </a:solidFill>
              </a:rPr>
              <a:t>	Herausforderung meistern zu können bedarf es interdisziplinärem</a:t>
            </a:r>
          </a:p>
          <a:p>
            <a:pPr>
              <a:buNone/>
            </a:pPr>
            <a:r>
              <a:rPr lang="de-DE" sz="1400" b="1" dirty="0" smtClean="0">
                <a:solidFill>
                  <a:schemeClr val="bg1"/>
                </a:solidFill>
              </a:rPr>
              <a:t>	Fachwissen. Durch Einzelpersonen, ganz gleich ob durch Mediziner 	</a:t>
            </a:r>
          </a:p>
          <a:p>
            <a:pPr>
              <a:buNone/>
            </a:pPr>
            <a:r>
              <a:rPr lang="de-DE" sz="1400" b="1" dirty="0" smtClean="0">
                <a:solidFill>
                  <a:schemeClr val="bg1"/>
                </a:solidFill>
              </a:rPr>
              <a:t>	oder Experten eines bestimmten Fachgebiets, ist dies nicht zu leisten.</a:t>
            </a:r>
          </a:p>
          <a:p>
            <a:pPr>
              <a:buNone/>
            </a:pPr>
            <a:endParaRPr lang="de-DE" sz="1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de-DE" sz="1400" b="1" dirty="0" smtClean="0">
                <a:solidFill>
                  <a:schemeClr val="bg1"/>
                </a:solidFill>
              </a:rPr>
              <a:t>	</a:t>
            </a:r>
            <a:r>
              <a:rPr lang="de-DE" sz="1400" b="1" u="sng" dirty="0" smtClean="0">
                <a:solidFill>
                  <a:schemeClr val="bg1"/>
                </a:solidFill>
              </a:rPr>
              <a:t>Kooperationspartner:</a:t>
            </a:r>
          </a:p>
          <a:p>
            <a:pPr>
              <a:buFont typeface="Wingdings" pitchFamily="2" charset="2"/>
              <a:buChar char="v"/>
            </a:pPr>
            <a:r>
              <a:rPr lang="de-DE" sz="1400" b="1" dirty="0" smtClean="0">
                <a:solidFill>
                  <a:schemeClr val="bg1"/>
                </a:solidFill>
              </a:rPr>
              <a:t>Steuerberater</a:t>
            </a:r>
          </a:p>
          <a:p>
            <a:pPr>
              <a:buFont typeface="Wingdings" pitchFamily="2" charset="2"/>
              <a:buChar char="v"/>
            </a:pPr>
            <a:r>
              <a:rPr lang="de-DE" sz="1400" b="1" dirty="0" smtClean="0">
                <a:solidFill>
                  <a:schemeClr val="bg1"/>
                </a:solidFill>
              </a:rPr>
              <a:t>Juristen</a:t>
            </a:r>
          </a:p>
          <a:p>
            <a:pPr>
              <a:buFont typeface="Wingdings" pitchFamily="2" charset="2"/>
              <a:buChar char="v"/>
            </a:pPr>
            <a:r>
              <a:rPr lang="de-DE" sz="1400" b="1" dirty="0" smtClean="0">
                <a:solidFill>
                  <a:schemeClr val="bg1"/>
                </a:solidFill>
              </a:rPr>
              <a:t>Finanzexperten / Banken </a:t>
            </a:r>
          </a:p>
          <a:p>
            <a:pPr>
              <a:buFont typeface="Wingdings" pitchFamily="2" charset="2"/>
              <a:buChar char="v"/>
            </a:pPr>
            <a:r>
              <a:rPr lang="de-DE" sz="1400" b="1" dirty="0" smtClean="0">
                <a:solidFill>
                  <a:schemeClr val="bg1"/>
                </a:solidFill>
              </a:rPr>
              <a:t>Abrechnungsexperten</a:t>
            </a:r>
          </a:p>
          <a:p>
            <a:pPr>
              <a:buFont typeface="Wingdings" pitchFamily="2" charset="2"/>
              <a:buChar char="v"/>
            </a:pPr>
            <a:r>
              <a:rPr lang="de-DE" sz="1400" b="1" dirty="0" smtClean="0">
                <a:solidFill>
                  <a:schemeClr val="bg1"/>
                </a:solidFill>
              </a:rPr>
              <a:t>Experten Ärztevermittlung</a:t>
            </a:r>
          </a:p>
          <a:p>
            <a:pPr>
              <a:buFont typeface="Wingdings" pitchFamily="2" charset="2"/>
              <a:buChar char="v"/>
            </a:pPr>
            <a:r>
              <a:rPr lang="de-DE" sz="1400" b="1" dirty="0" smtClean="0">
                <a:solidFill>
                  <a:schemeClr val="bg1"/>
                </a:solidFill>
              </a:rPr>
              <a:t>Marketingspezialisten / IT / EDV</a:t>
            </a:r>
          </a:p>
          <a:p>
            <a:pPr>
              <a:buFont typeface="Wingdings" pitchFamily="2" charset="2"/>
              <a:buChar char="v"/>
            </a:pPr>
            <a:r>
              <a:rPr lang="de-DE" sz="1400" b="1" dirty="0" smtClean="0">
                <a:solidFill>
                  <a:schemeClr val="bg1"/>
                </a:solidFill>
              </a:rPr>
              <a:t>Gesundheitsökonomen</a:t>
            </a:r>
          </a:p>
          <a:p>
            <a:pPr>
              <a:buFont typeface="Wingdings" pitchFamily="2" charset="2"/>
              <a:buChar char="v"/>
            </a:pPr>
            <a:r>
              <a:rPr lang="de-DE" sz="1400" b="1" dirty="0" smtClean="0">
                <a:solidFill>
                  <a:schemeClr val="bg1"/>
                </a:solidFill>
              </a:rPr>
              <a:t>Architekten / Praxiseinrichter </a:t>
            </a:r>
          </a:p>
        </p:txBody>
      </p:sp>
      <p:pic>
        <p:nvPicPr>
          <p:cNvPr id="10" name="Grafik 9" descr="leonar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3212976"/>
            <a:ext cx="1620179" cy="1080119"/>
          </a:xfrm>
          <a:prstGeom prst="rect">
            <a:avLst/>
          </a:prstGeom>
        </p:spPr>
      </p:pic>
      <p:pic>
        <p:nvPicPr>
          <p:cNvPr id="6" name="Grafik 5" descr="B_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404664"/>
            <a:ext cx="945725" cy="79208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127</Words>
  <Application>Microsoft Office PowerPoint</Application>
  <PresentationFormat>Bildschirmpräsentation (4:3)</PresentationFormat>
  <Paragraphs>201</Paragraphs>
  <Slides>14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Consolas</vt:lpstr>
      <vt:lpstr>Wingdings</vt:lpstr>
      <vt:lpstr>Larissa-Design</vt:lpstr>
      <vt:lpstr>1_Larissa-Design</vt:lpstr>
      <vt:lpstr>           Präsentations- und Konzeptmappe       </vt:lpstr>
      <vt:lpstr>Unternehmensphilosophie</vt:lpstr>
      <vt:lpstr>Beratungsleitbild - Berufsgrundsätze</vt:lpstr>
      <vt:lpstr>Beratungsleitbild - Berufsgrundsätze</vt:lpstr>
      <vt:lpstr> Zielgruppen</vt:lpstr>
      <vt:lpstr>Beratungsspektrum</vt:lpstr>
      <vt:lpstr>Finanzplanung ist Lebensplanung</vt:lpstr>
      <vt:lpstr>Die Vorteile des „Financial Planning“</vt:lpstr>
      <vt:lpstr> Kooperationspartner - Expertenlösungen</vt:lpstr>
      <vt:lpstr>Projektierung von Gesundheitsimmobilien</vt:lpstr>
      <vt:lpstr>  Zentrum für Gesundheitsvorsorge Systemdarstellung  </vt:lpstr>
      <vt:lpstr>Kontaktdaten - Ansprechpartner</vt:lpstr>
      <vt:lpstr>PowerPoint-Präsentation</vt:lpstr>
      <vt:lpstr>PowerPoint-Präsentation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Benker</dc:creator>
  <cp:lastModifiedBy>Benker Stefan</cp:lastModifiedBy>
  <cp:revision>463</cp:revision>
  <cp:lastPrinted>2018-01-18T15:15:18Z</cp:lastPrinted>
  <dcterms:created xsi:type="dcterms:W3CDTF">2011-12-04T16:48:18Z</dcterms:created>
  <dcterms:modified xsi:type="dcterms:W3CDTF">2018-01-18T15:26:34Z</dcterms:modified>
</cp:coreProperties>
</file>